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32"/>
  </p:notesMasterIdLst>
  <p:sldIdLst>
    <p:sldId id="401" r:id="rId4"/>
    <p:sldId id="673" r:id="rId5"/>
    <p:sldId id="772" r:id="rId6"/>
    <p:sldId id="773" r:id="rId7"/>
    <p:sldId id="763" r:id="rId8"/>
    <p:sldId id="764" r:id="rId9"/>
    <p:sldId id="774" r:id="rId10"/>
    <p:sldId id="741" r:id="rId11"/>
    <p:sldId id="483" r:id="rId12"/>
    <p:sldId id="484" r:id="rId13"/>
    <p:sldId id="485" r:id="rId14"/>
    <p:sldId id="490" r:id="rId15"/>
    <p:sldId id="745" r:id="rId16"/>
    <p:sldId id="746" r:id="rId17"/>
    <p:sldId id="747" r:id="rId18"/>
    <p:sldId id="487" r:id="rId19"/>
    <p:sldId id="775" r:id="rId20"/>
    <p:sldId id="776" r:id="rId21"/>
    <p:sldId id="777" r:id="rId22"/>
    <p:sldId id="769" r:id="rId23"/>
    <p:sldId id="738" r:id="rId24"/>
    <p:sldId id="739" r:id="rId25"/>
    <p:sldId id="613" r:id="rId26"/>
    <p:sldId id="758" r:id="rId27"/>
    <p:sldId id="767" r:id="rId28"/>
    <p:sldId id="779" r:id="rId29"/>
    <p:sldId id="780" r:id="rId30"/>
    <p:sldId id="778" r:id="rId3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B797A-EFD9-4517-964E-4782F1144462}" v="1" dt="2023-05-24T12:23:39.292"/>
    <p1510:client id="{F535369E-084F-464D-97C3-1FD89D60AF51}" v="5" dt="2023-05-18T13:57:49.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46"/>
  </p:normalViewPr>
  <p:slideViewPr>
    <p:cSldViewPr snapToGrid="0" snapToObjects="1">
      <p:cViewPr varScale="1">
        <p:scale>
          <a:sx n="113" d="100"/>
          <a:sy n="113" d="100"/>
        </p:scale>
        <p:origin x="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vella Noelia Elisabeth" userId="S::ntavella@uade.edu.ar::537a010f-e924-41e8-98c5-9409c2962823" providerId="AD" clId="Web-{F535369E-084F-464D-97C3-1FD89D60AF51}"/>
    <pc:docChg chg="modSld">
      <pc:chgData name="Tavella Noelia Elisabeth" userId="S::ntavella@uade.edu.ar::537a010f-e924-41e8-98c5-9409c2962823" providerId="AD" clId="Web-{F535369E-084F-464D-97C3-1FD89D60AF51}" dt="2023-05-18T13:57:49.670" v="4" actId="1076"/>
      <pc:docMkLst>
        <pc:docMk/>
      </pc:docMkLst>
      <pc:sldChg chg="modSp">
        <pc:chgData name="Tavella Noelia Elisabeth" userId="S::ntavella@uade.edu.ar::537a010f-e924-41e8-98c5-9409c2962823" providerId="AD" clId="Web-{F535369E-084F-464D-97C3-1FD89D60AF51}" dt="2023-05-18T13:57:49.670" v="4" actId="1076"/>
        <pc:sldMkLst>
          <pc:docMk/>
          <pc:sldMk cId="3042412991" sldId="778"/>
        </pc:sldMkLst>
        <pc:picChg chg="mod">
          <ac:chgData name="Tavella Noelia Elisabeth" userId="S::ntavella@uade.edu.ar::537a010f-e924-41e8-98c5-9409c2962823" providerId="AD" clId="Web-{F535369E-084F-464D-97C3-1FD89D60AF51}" dt="2023-05-18T13:57:49.670" v="4" actId="1076"/>
          <ac:picMkLst>
            <pc:docMk/>
            <pc:sldMk cId="3042412991" sldId="778"/>
            <ac:picMk id="10" creationId="{B8AA7A47-85E4-0C78-B97D-3A48D04323C1}"/>
          </ac:picMkLst>
        </pc:picChg>
      </pc:sldChg>
    </pc:docChg>
  </pc:docChgLst>
  <pc:docChgLst>
    <pc:chgData clId="Web-{1AEB797A-EFD9-4517-964E-4782F1144462}"/>
    <pc:docChg chg="modSld">
      <pc:chgData name="" userId="" providerId="" clId="Web-{1AEB797A-EFD9-4517-964E-4782F1144462}" dt="2023-05-24T12:23:39.292" v="0" actId="1076"/>
      <pc:docMkLst>
        <pc:docMk/>
      </pc:docMkLst>
      <pc:sldChg chg="modSp">
        <pc:chgData name="" userId="" providerId="" clId="Web-{1AEB797A-EFD9-4517-964E-4782F1144462}" dt="2023-05-24T12:23:39.292" v="0" actId="1076"/>
        <pc:sldMkLst>
          <pc:docMk/>
          <pc:sldMk cId="2961918141" sldId="401"/>
        </pc:sldMkLst>
        <pc:picChg chg="mod">
          <ac:chgData name="" userId="" providerId="" clId="Web-{1AEB797A-EFD9-4517-964E-4782F1144462}" dt="2023-05-24T12:23:39.292" v="0" actId="1076"/>
          <ac:picMkLst>
            <pc:docMk/>
            <pc:sldMk cId="2961918141" sldId="401"/>
            <ac:picMk id="5" creationId="{1D802522-FF9F-3A4F-AF4B-BDE0F1409642}"/>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3ADB2D1-40B6-4ADD-9483-095D69B01D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C7DAE8-611D-490E-A50A-4162F4E6FD76}">
      <dgm:prSet/>
      <dgm:spPr/>
      <dgm:t>
        <a:bodyPr/>
        <a:lstStyle/>
        <a:p>
          <a:r>
            <a:rPr lang="en-US" b="1" err="1"/>
            <a:t>Servicios</a:t>
          </a:r>
          <a:r>
            <a:rPr lang="en-US" b="1"/>
            <a:t> de </a:t>
          </a:r>
          <a:r>
            <a:rPr lang="en-US" b="1" err="1"/>
            <a:t>Aprovisionamiento</a:t>
          </a:r>
          <a:r>
            <a:rPr lang="en-US"/>
            <a:t>: son los </a:t>
          </a:r>
          <a:r>
            <a:rPr lang="en-US" err="1"/>
            <a:t>productos</a:t>
          </a:r>
          <a:r>
            <a:rPr lang="en-US"/>
            <a:t> </a:t>
          </a:r>
          <a:r>
            <a:rPr lang="en-US" err="1"/>
            <a:t>obtenidos</a:t>
          </a:r>
          <a:r>
            <a:rPr lang="en-US"/>
            <a:t> de los </a:t>
          </a:r>
          <a:r>
            <a:rPr lang="en-US" err="1"/>
            <a:t>ecosistemas</a:t>
          </a:r>
          <a:r>
            <a:rPr lang="en-US"/>
            <a:t>: Agua, </a:t>
          </a:r>
          <a:r>
            <a:rPr lang="en-US" err="1"/>
            <a:t>alimentos</a:t>
          </a:r>
          <a:r>
            <a:rPr lang="en-US"/>
            <a:t>, </a:t>
          </a:r>
          <a:r>
            <a:rPr lang="en-US" err="1"/>
            <a:t>leña</a:t>
          </a:r>
          <a:r>
            <a:rPr lang="en-US"/>
            <a:t>, </a:t>
          </a:r>
          <a:r>
            <a:rPr lang="en-US" err="1"/>
            <a:t>fibras</a:t>
          </a:r>
          <a:r>
            <a:rPr lang="en-US"/>
            <a:t>, </a:t>
          </a:r>
          <a:r>
            <a:rPr lang="en-US" err="1"/>
            <a:t>bioquímicos</a:t>
          </a:r>
          <a:r>
            <a:rPr lang="en-US"/>
            <a:t>, </a:t>
          </a:r>
          <a:r>
            <a:rPr lang="en-US" err="1"/>
            <a:t>recursos</a:t>
          </a:r>
          <a:r>
            <a:rPr lang="en-US"/>
            <a:t> </a:t>
          </a:r>
          <a:r>
            <a:rPr lang="en-US" err="1"/>
            <a:t>genéticos</a:t>
          </a:r>
          <a:r>
            <a:rPr lang="en-US"/>
            <a:t>, etc.</a:t>
          </a:r>
        </a:p>
      </dgm:t>
    </dgm:pt>
    <dgm:pt modelId="{0C48333B-E700-4084-9D01-3209F1727FF1}" type="parTrans" cxnId="{1A7B44BE-2C95-4474-8B9C-60FCEA3B2185}">
      <dgm:prSet/>
      <dgm:spPr/>
      <dgm:t>
        <a:bodyPr/>
        <a:lstStyle/>
        <a:p>
          <a:endParaRPr lang="en-US"/>
        </a:p>
      </dgm:t>
    </dgm:pt>
    <dgm:pt modelId="{09AE0D12-7771-4390-A38B-46758F4DE4AF}" type="sibTrans" cxnId="{1A7B44BE-2C95-4474-8B9C-60FCEA3B2185}">
      <dgm:prSet/>
      <dgm:spPr/>
      <dgm:t>
        <a:bodyPr/>
        <a:lstStyle/>
        <a:p>
          <a:endParaRPr lang="en-US"/>
        </a:p>
      </dgm:t>
    </dgm:pt>
    <dgm:pt modelId="{D9C92BF7-8505-47F3-9E41-489CF6610860}">
      <dgm:prSet/>
      <dgm:spPr/>
      <dgm:t>
        <a:bodyPr/>
        <a:lstStyle/>
        <a:p>
          <a:r>
            <a:rPr lang="en-US" b="1"/>
            <a:t>Servicios de Regulación</a:t>
          </a:r>
          <a:r>
            <a:rPr lang="en-US"/>
            <a:t>: son los beneficios obtenidos de la regulación de procesos de los ecosistemas: regulación de clima, polinización, etc.</a:t>
          </a:r>
        </a:p>
      </dgm:t>
    </dgm:pt>
    <dgm:pt modelId="{A06BA0C8-5691-406B-BB8A-776A07783D00}" type="parTrans" cxnId="{7152D43C-5C35-4E6B-90CC-F3F9E6820102}">
      <dgm:prSet/>
      <dgm:spPr/>
      <dgm:t>
        <a:bodyPr/>
        <a:lstStyle/>
        <a:p>
          <a:endParaRPr lang="en-US"/>
        </a:p>
      </dgm:t>
    </dgm:pt>
    <dgm:pt modelId="{73565ED8-2171-4E83-9C8B-C71C25D0AE88}" type="sibTrans" cxnId="{7152D43C-5C35-4E6B-90CC-F3F9E6820102}">
      <dgm:prSet/>
      <dgm:spPr/>
      <dgm:t>
        <a:bodyPr/>
        <a:lstStyle/>
        <a:p>
          <a:endParaRPr lang="en-US"/>
        </a:p>
      </dgm:t>
    </dgm:pt>
    <dgm:pt modelId="{E4D3FF86-2D0E-461D-980E-4E2411ED5386}">
      <dgm:prSet/>
      <dgm:spPr/>
      <dgm:t>
        <a:bodyPr/>
        <a:lstStyle/>
        <a:p>
          <a:r>
            <a:rPr lang="en-US" b="1"/>
            <a:t>Servicios Culturales</a:t>
          </a:r>
          <a:r>
            <a:rPr lang="en-US"/>
            <a:t>: son los beneficios no materiales obtenidos de los ecosistemas: espiritual y religioso, recreativo y turísticos, estético, educativo, herencia cultural, etc.</a:t>
          </a:r>
        </a:p>
      </dgm:t>
    </dgm:pt>
    <dgm:pt modelId="{89766386-AD5C-4437-9141-F05381A69CF8}" type="parTrans" cxnId="{D6BFB254-2589-4E00-80E8-D147915026F5}">
      <dgm:prSet/>
      <dgm:spPr/>
      <dgm:t>
        <a:bodyPr/>
        <a:lstStyle/>
        <a:p>
          <a:endParaRPr lang="en-US"/>
        </a:p>
      </dgm:t>
    </dgm:pt>
    <dgm:pt modelId="{74CF67C8-CF4E-4764-8181-F1DDF2C0EDEF}" type="sibTrans" cxnId="{D6BFB254-2589-4E00-80E8-D147915026F5}">
      <dgm:prSet/>
      <dgm:spPr/>
      <dgm:t>
        <a:bodyPr/>
        <a:lstStyle/>
        <a:p>
          <a:endParaRPr lang="en-US"/>
        </a:p>
      </dgm:t>
    </dgm:pt>
    <dgm:pt modelId="{C99BD1B5-AE85-4B16-A353-71F9A7902E30}">
      <dgm:prSet/>
      <dgm:spPr/>
      <dgm:t>
        <a:bodyPr/>
        <a:lstStyle/>
        <a:p>
          <a:r>
            <a:rPr lang="en-US" b="1"/>
            <a:t>Servicios de Soporte</a:t>
          </a:r>
          <a:r>
            <a:rPr lang="en-US"/>
            <a:t>: son los necesarios para la producción de otros servicios de los ecosistemas: Formación de suelos, reciclaje de nutrientes, producción primaria.</a:t>
          </a:r>
        </a:p>
      </dgm:t>
    </dgm:pt>
    <dgm:pt modelId="{BE7E1154-8C19-4B8F-A376-FF22BA54A69B}" type="parTrans" cxnId="{18C26E17-7788-497E-A7D2-F41B943C23E7}">
      <dgm:prSet/>
      <dgm:spPr/>
      <dgm:t>
        <a:bodyPr/>
        <a:lstStyle/>
        <a:p>
          <a:endParaRPr lang="en-US"/>
        </a:p>
      </dgm:t>
    </dgm:pt>
    <dgm:pt modelId="{F95C277C-D5BF-44DC-88ED-E9DEF55FD9F9}" type="sibTrans" cxnId="{18C26E17-7788-497E-A7D2-F41B943C23E7}">
      <dgm:prSet/>
      <dgm:spPr/>
      <dgm:t>
        <a:bodyPr/>
        <a:lstStyle/>
        <a:p>
          <a:endParaRPr lang="en-US"/>
        </a:p>
      </dgm:t>
    </dgm:pt>
    <dgm:pt modelId="{B4402D42-BD48-4F30-A4BF-8A36FF11DDBA}" type="pres">
      <dgm:prSet presAssocID="{73ADB2D1-40B6-4ADD-9483-095D69B01DAB}" presName="root" presStyleCnt="0">
        <dgm:presLayoutVars>
          <dgm:dir/>
          <dgm:resizeHandles val="exact"/>
        </dgm:presLayoutVars>
      </dgm:prSet>
      <dgm:spPr/>
    </dgm:pt>
    <dgm:pt modelId="{01D50A64-0D56-4489-97BC-BE8A8F875756}" type="pres">
      <dgm:prSet presAssocID="{CEC7DAE8-611D-490E-A50A-4162F4E6FD76}" presName="compNode" presStyleCnt="0"/>
      <dgm:spPr/>
    </dgm:pt>
    <dgm:pt modelId="{A311BC86-6B7B-400A-9E88-EEFA173CB250}" type="pres">
      <dgm:prSet presAssocID="{CEC7DAE8-611D-490E-A50A-4162F4E6FD76}" presName="bgRect" presStyleLbl="bgShp" presStyleIdx="0" presStyleCnt="4"/>
      <dgm:spPr/>
    </dgm:pt>
    <dgm:pt modelId="{C6E40631-8326-4E81-B181-A1780BC099D5}" type="pres">
      <dgm:prSet presAssocID="{CEC7DAE8-611D-490E-A50A-4162F4E6FD7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Árbol de hoja caduca"/>
        </a:ext>
      </dgm:extLst>
    </dgm:pt>
    <dgm:pt modelId="{A276F4EA-415D-4A3B-BA3E-715D54FA75BC}" type="pres">
      <dgm:prSet presAssocID="{CEC7DAE8-611D-490E-A50A-4162F4E6FD76}" presName="spaceRect" presStyleCnt="0"/>
      <dgm:spPr/>
    </dgm:pt>
    <dgm:pt modelId="{1F307100-AFB9-4DED-A093-5A5D0F169FC1}" type="pres">
      <dgm:prSet presAssocID="{CEC7DAE8-611D-490E-A50A-4162F4E6FD76}" presName="parTx" presStyleLbl="revTx" presStyleIdx="0" presStyleCnt="4">
        <dgm:presLayoutVars>
          <dgm:chMax val="0"/>
          <dgm:chPref val="0"/>
        </dgm:presLayoutVars>
      </dgm:prSet>
      <dgm:spPr/>
    </dgm:pt>
    <dgm:pt modelId="{3889F24A-668E-4A04-9005-0804833D13F2}" type="pres">
      <dgm:prSet presAssocID="{09AE0D12-7771-4390-A38B-46758F4DE4AF}" presName="sibTrans" presStyleCnt="0"/>
      <dgm:spPr/>
    </dgm:pt>
    <dgm:pt modelId="{BF887DBF-3C90-40E9-ABF2-8808D5A967BC}" type="pres">
      <dgm:prSet presAssocID="{D9C92BF7-8505-47F3-9E41-489CF6610860}" presName="compNode" presStyleCnt="0"/>
      <dgm:spPr/>
    </dgm:pt>
    <dgm:pt modelId="{CFC2AB5D-2299-412B-8079-363920808632}" type="pres">
      <dgm:prSet presAssocID="{D9C92BF7-8505-47F3-9E41-489CF6610860}" presName="bgRect" presStyleLbl="bgShp" presStyleIdx="1" presStyleCnt="4"/>
      <dgm:spPr/>
    </dgm:pt>
    <dgm:pt modelId="{04F759DB-E061-45EF-84B7-36C1AC9973DE}" type="pres">
      <dgm:prSet presAssocID="{D9C92BF7-8505-47F3-9E41-489CF66108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lmena"/>
        </a:ext>
      </dgm:extLst>
    </dgm:pt>
    <dgm:pt modelId="{65F33BE7-1D4E-4FEA-8C8D-EFF08C6B8A98}" type="pres">
      <dgm:prSet presAssocID="{D9C92BF7-8505-47F3-9E41-489CF6610860}" presName="spaceRect" presStyleCnt="0"/>
      <dgm:spPr/>
    </dgm:pt>
    <dgm:pt modelId="{3335260B-54E7-41F5-BB5C-6F5CA1F3C76F}" type="pres">
      <dgm:prSet presAssocID="{D9C92BF7-8505-47F3-9E41-489CF6610860}" presName="parTx" presStyleLbl="revTx" presStyleIdx="1" presStyleCnt="4">
        <dgm:presLayoutVars>
          <dgm:chMax val="0"/>
          <dgm:chPref val="0"/>
        </dgm:presLayoutVars>
      </dgm:prSet>
      <dgm:spPr/>
    </dgm:pt>
    <dgm:pt modelId="{CF7B23A4-49F9-4664-8BB3-7BC98C08A63A}" type="pres">
      <dgm:prSet presAssocID="{73565ED8-2171-4E83-9C8B-C71C25D0AE88}" presName="sibTrans" presStyleCnt="0"/>
      <dgm:spPr/>
    </dgm:pt>
    <dgm:pt modelId="{C599D7EA-E961-4B5E-95E0-EF6641D2BBD0}" type="pres">
      <dgm:prSet presAssocID="{E4D3FF86-2D0E-461D-980E-4E2411ED5386}" presName="compNode" presStyleCnt="0"/>
      <dgm:spPr/>
    </dgm:pt>
    <dgm:pt modelId="{002DB018-395E-4994-BBFD-43920C078990}" type="pres">
      <dgm:prSet presAssocID="{E4D3FF86-2D0E-461D-980E-4E2411ED5386}" presName="bgRect" presStyleLbl="bgShp" presStyleIdx="2" presStyleCnt="4"/>
      <dgm:spPr/>
    </dgm:pt>
    <dgm:pt modelId="{3182AB5C-187E-4C71-998C-3B94B2D33DB9}" type="pres">
      <dgm:prSet presAssocID="{E4D3FF86-2D0E-461D-980E-4E2411ED538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iclismo"/>
        </a:ext>
      </dgm:extLst>
    </dgm:pt>
    <dgm:pt modelId="{DB63EC5C-57FF-416E-B863-33D246636B8D}" type="pres">
      <dgm:prSet presAssocID="{E4D3FF86-2D0E-461D-980E-4E2411ED5386}" presName="spaceRect" presStyleCnt="0"/>
      <dgm:spPr/>
    </dgm:pt>
    <dgm:pt modelId="{72F2236A-A97E-40E0-818D-77F2BED65A12}" type="pres">
      <dgm:prSet presAssocID="{E4D3FF86-2D0E-461D-980E-4E2411ED5386}" presName="parTx" presStyleLbl="revTx" presStyleIdx="2" presStyleCnt="4">
        <dgm:presLayoutVars>
          <dgm:chMax val="0"/>
          <dgm:chPref val="0"/>
        </dgm:presLayoutVars>
      </dgm:prSet>
      <dgm:spPr/>
    </dgm:pt>
    <dgm:pt modelId="{DBD91876-0387-4BDF-B8D8-6628F27CF615}" type="pres">
      <dgm:prSet presAssocID="{74CF67C8-CF4E-4764-8181-F1DDF2C0EDEF}" presName="sibTrans" presStyleCnt="0"/>
      <dgm:spPr/>
    </dgm:pt>
    <dgm:pt modelId="{44F4FB76-5423-4E42-861C-F87750491310}" type="pres">
      <dgm:prSet presAssocID="{C99BD1B5-AE85-4B16-A353-71F9A7902E30}" presName="compNode" presStyleCnt="0"/>
      <dgm:spPr/>
    </dgm:pt>
    <dgm:pt modelId="{28BBF7FD-0E8C-4BBC-830E-FCDC553776FC}" type="pres">
      <dgm:prSet presAssocID="{C99BD1B5-AE85-4B16-A353-71F9A7902E30}" presName="bgRect" presStyleLbl="bgShp" presStyleIdx="3" presStyleCnt="4"/>
      <dgm:spPr/>
    </dgm:pt>
    <dgm:pt modelId="{99034AFA-AA43-436C-8880-C3379B84D75A}" type="pres">
      <dgm:prSet presAssocID="{C99BD1B5-AE85-4B16-A353-71F9A7902E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epetir"/>
        </a:ext>
      </dgm:extLst>
    </dgm:pt>
    <dgm:pt modelId="{1FC1B5FC-437A-43D7-BD49-05C5C20D6E4E}" type="pres">
      <dgm:prSet presAssocID="{C99BD1B5-AE85-4B16-A353-71F9A7902E30}" presName="spaceRect" presStyleCnt="0"/>
      <dgm:spPr/>
    </dgm:pt>
    <dgm:pt modelId="{9837DC1E-7753-4365-A7C8-148D95E0E341}" type="pres">
      <dgm:prSet presAssocID="{C99BD1B5-AE85-4B16-A353-71F9A7902E30}" presName="parTx" presStyleLbl="revTx" presStyleIdx="3" presStyleCnt="4">
        <dgm:presLayoutVars>
          <dgm:chMax val="0"/>
          <dgm:chPref val="0"/>
        </dgm:presLayoutVars>
      </dgm:prSet>
      <dgm:spPr/>
    </dgm:pt>
  </dgm:ptLst>
  <dgm:cxnLst>
    <dgm:cxn modelId="{07B06406-21E8-4CE6-BB65-27A039DB43D2}" type="presOf" srcId="{CEC7DAE8-611D-490E-A50A-4162F4E6FD76}" destId="{1F307100-AFB9-4DED-A093-5A5D0F169FC1}" srcOrd="0" destOrd="0" presId="urn:microsoft.com/office/officeart/2018/2/layout/IconVerticalSolidList"/>
    <dgm:cxn modelId="{18C26E17-7788-497E-A7D2-F41B943C23E7}" srcId="{73ADB2D1-40B6-4ADD-9483-095D69B01DAB}" destId="{C99BD1B5-AE85-4B16-A353-71F9A7902E30}" srcOrd="3" destOrd="0" parTransId="{BE7E1154-8C19-4B8F-A376-FF22BA54A69B}" sibTransId="{F95C277C-D5BF-44DC-88ED-E9DEF55FD9F9}"/>
    <dgm:cxn modelId="{84BB4D3B-AF77-4716-97F9-1648F02CE002}" type="presOf" srcId="{C99BD1B5-AE85-4B16-A353-71F9A7902E30}" destId="{9837DC1E-7753-4365-A7C8-148D95E0E341}" srcOrd="0" destOrd="0" presId="urn:microsoft.com/office/officeart/2018/2/layout/IconVerticalSolidList"/>
    <dgm:cxn modelId="{7152D43C-5C35-4E6B-90CC-F3F9E6820102}" srcId="{73ADB2D1-40B6-4ADD-9483-095D69B01DAB}" destId="{D9C92BF7-8505-47F3-9E41-489CF6610860}" srcOrd="1" destOrd="0" parTransId="{A06BA0C8-5691-406B-BB8A-776A07783D00}" sibTransId="{73565ED8-2171-4E83-9C8B-C71C25D0AE88}"/>
    <dgm:cxn modelId="{D6BFB254-2589-4E00-80E8-D147915026F5}" srcId="{73ADB2D1-40B6-4ADD-9483-095D69B01DAB}" destId="{E4D3FF86-2D0E-461D-980E-4E2411ED5386}" srcOrd="2" destOrd="0" parTransId="{89766386-AD5C-4437-9141-F05381A69CF8}" sibTransId="{74CF67C8-CF4E-4764-8181-F1DDF2C0EDEF}"/>
    <dgm:cxn modelId="{D2BCF89E-BC01-41B0-90F1-633182D00DD5}" type="presOf" srcId="{73ADB2D1-40B6-4ADD-9483-095D69B01DAB}" destId="{B4402D42-BD48-4F30-A4BF-8A36FF11DDBA}" srcOrd="0" destOrd="0" presId="urn:microsoft.com/office/officeart/2018/2/layout/IconVerticalSolidList"/>
    <dgm:cxn modelId="{1A7B44BE-2C95-4474-8B9C-60FCEA3B2185}" srcId="{73ADB2D1-40B6-4ADD-9483-095D69B01DAB}" destId="{CEC7DAE8-611D-490E-A50A-4162F4E6FD76}" srcOrd="0" destOrd="0" parTransId="{0C48333B-E700-4084-9D01-3209F1727FF1}" sibTransId="{09AE0D12-7771-4390-A38B-46758F4DE4AF}"/>
    <dgm:cxn modelId="{ED2A96D6-3178-4832-B2C1-352F227B3B11}" type="presOf" srcId="{E4D3FF86-2D0E-461D-980E-4E2411ED5386}" destId="{72F2236A-A97E-40E0-818D-77F2BED65A12}" srcOrd="0" destOrd="0" presId="urn:microsoft.com/office/officeart/2018/2/layout/IconVerticalSolidList"/>
    <dgm:cxn modelId="{E9B5BED9-F922-4373-9606-16235DFDEFCC}" type="presOf" srcId="{D9C92BF7-8505-47F3-9E41-489CF6610860}" destId="{3335260B-54E7-41F5-BB5C-6F5CA1F3C76F}" srcOrd="0" destOrd="0" presId="urn:microsoft.com/office/officeart/2018/2/layout/IconVerticalSolidList"/>
    <dgm:cxn modelId="{D2159E20-9396-4009-9808-8615404E7A36}" type="presParOf" srcId="{B4402D42-BD48-4F30-A4BF-8A36FF11DDBA}" destId="{01D50A64-0D56-4489-97BC-BE8A8F875756}" srcOrd="0" destOrd="0" presId="urn:microsoft.com/office/officeart/2018/2/layout/IconVerticalSolidList"/>
    <dgm:cxn modelId="{5B3407AB-C54F-4030-A03D-AE43A133D471}" type="presParOf" srcId="{01D50A64-0D56-4489-97BC-BE8A8F875756}" destId="{A311BC86-6B7B-400A-9E88-EEFA173CB250}" srcOrd="0" destOrd="0" presId="urn:microsoft.com/office/officeart/2018/2/layout/IconVerticalSolidList"/>
    <dgm:cxn modelId="{9B28BA99-1A08-44AF-9966-942A11D577CD}" type="presParOf" srcId="{01D50A64-0D56-4489-97BC-BE8A8F875756}" destId="{C6E40631-8326-4E81-B181-A1780BC099D5}" srcOrd="1" destOrd="0" presId="urn:microsoft.com/office/officeart/2018/2/layout/IconVerticalSolidList"/>
    <dgm:cxn modelId="{B600E26C-A3C2-44AA-B204-D5D8A2031927}" type="presParOf" srcId="{01D50A64-0D56-4489-97BC-BE8A8F875756}" destId="{A276F4EA-415D-4A3B-BA3E-715D54FA75BC}" srcOrd="2" destOrd="0" presId="urn:microsoft.com/office/officeart/2018/2/layout/IconVerticalSolidList"/>
    <dgm:cxn modelId="{4A82F4B7-F93C-4CA9-8BDC-2762476EDA31}" type="presParOf" srcId="{01D50A64-0D56-4489-97BC-BE8A8F875756}" destId="{1F307100-AFB9-4DED-A093-5A5D0F169FC1}" srcOrd="3" destOrd="0" presId="urn:microsoft.com/office/officeart/2018/2/layout/IconVerticalSolidList"/>
    <dgm:cxn modelId="{926192CD-D8ED-4A06-AC8D-98A9667A2D76}" type="presParOf" srcId="{B4402D42-BD48-4F30-A4BF-8A36FF11DDBA}" destId="{3889F24A-668E-4A04-9005-0804833D13F2}" srcOrd="1" destOrd="0" presId="urn:microsoft.com/office/officeart/2018/2/layout/IconVerticalSolidList"/>
    <dgm:cxn modelId="{D77A9559-2884-4F88-9983-2A9E03BF0B37}" type="presParOf" srcId="{B4402D42-BD48-4F30-A4BF-8A36FF11DDBA}" destId="{BF887DBF-3C90-40E9-ABF2-8808D5A967BC}" srcOrd="2" destOrd="0" presId="urn:microsoft.com/office/officeart/2018/2/layout/IconVerticalSolidList"/>
    <dgm:cxn modelId="{53E5C8C8-790E-4A31-B239-2DC2E687B7D1}" type="presParOf" srcId="{BF887DBF-3C90-40E9-ABF2-8808D5A967BC}" destId="{CFC2AB5D-2299-412B-8079-363920808632}" srcOrd="0" destOrd="0" presId="urn:microsoft.com/office/officeart/2018/2/layout/IconVerticalSolidList"/>
    <dgm:cxn modelId="{6DB8734A-27A1-4975-869D-C939D0B6AEF6}" type="presParOf" srcId="{BF887DBF-3C90-40E9-ABF2-8808D5A967BC}" destId="{04F759DB-E061-45EF-84B7-36C1AC9973DE}" srcOrd="1" destOrd="0" presId="urn:microsoft.com/office/officeart/2018/2/layout/IconVerticalSolidList"/>
    <dgm:cxn modelId="{5CE421FA-56F7-48C3-BBB5-FE49A8719C7A}" type="presParOf" srcId="{BF887DBF-3C90-40E9-ABF2-8808D5A967BC}" destId="{65F33BE7-1D4E-4FEA-8C8D-EFF08C6B8A98}" srcOrd="2" destOrd="0" presId="urn:microsoft.com/office/officeart/2018/2/layout/IconVerticalSolidList"/>
    <dgm:cxn modelId="{CAC3C243-B5FC-4CB7-8867-FCE581B45A3D}" type="presParOf" srcId="{BF887DBF-3C90-40E9-ABF2-8808D5A967BC}" destId="{3335260B-54E7-41F5-BB5C-6F5CA1F3C76F}" srcOrd="3" destOrd="0" presId="urn:microsoft.com/office/officeart/2018/2/layout/IconVerticalSolidList"/>
    <dgm:cxn modelId="{8A4AF801-0000-4EA9-BD05-BCE7E936B859}" type="presParOf" srcId="{B4402D42-BD48-4F30-A4BF-8A36FF11DDBA}" destId="{CF7B23A4-49F9-4664-8BB3-7BC98C08A63A}" srcOrd="3" destOrd="0" presId="urn:microsoft.com/office/officeart/2018/2/layout/IconVerticalSolidList"/>
    <dgm:cxn modelId="{4B0B2087-3A5B-45DF-90D9-0AC7B603D595}" type="presParOf" srcId="{B4402D42-BD48-4F30-A4BF-8A36FF11DDBA}" destId="{C599D7EA-E961-4B5E-95E0-EF6641D2BBD0}" srcOrd="4" destOrd="0" presId="urn:microsoft.com/office/officeart/2018/2/layout/IconVerticalSolidList"/>
    <dgm:cxn modelId="{80531A01-F0B1-4542-B07A-547E2C0EDE33}" type="presParOf" srcId="{C599D7EA-E961-4B5E-95E0-EF6641D2BBD0}" destId="{002DB018-395E-4994-BBFD-43920C078990}" srcOrd="0" destOrd="0" presId="urn:microsoft.com/office/officeart/2018/2/layout/IconVerticalSolidList"/>
    <dgm:cxn modelId="{6BB3AFA2-FC6E-4765-91DB-172659020989}" type="presParOf" srcId="{C599D7EA-E961-4B5E-95E0-EF6641D2BBD0}" destId="{3182AB5C-187E-4C71-998C-3B94B2D33DB9}" srcOrd="1" destOrd="0" presId="urn:microsoft.com/office/officeart/2018/2/layout/IconVerticalSolidList"/>
    <dgm:cxn modelId="{3CEA1A96-97D3-4B06-9BFF-BD6DA9264273}" type="presParOf" srcId="{C599D7EA-E961-4B5E-95E0-EF6641D2BBD0}" destId="{DB63EC5C-57FF-416E-B863-33D246636B8D}" srcOrd="2" destOrd="0" presId="urn:microsoft.com/office/officeart/2018/2/layout/IconVerticalSolidList"/>
    <dgm:cxn modelId="{6CEB7D29-BEEB-42D1-88A5-BD88109EB62C}" type="presParOf" srcId="{C599D7EA-E961-4B5E-95E0-EF6641D2BBD0}" destId="{72F2236A-A97E-40E0-818D-77F2BED65A12}" srcOrd="3" destOrd="0" presId="urn:microsoft.com/office/officeart/2018/2/layout/IconVerticalSolidList"/>
    <dgm:cxn modelId="{2B80E466-ABA3-45E5-B215-EEC1D5A98CE5}" type="presParOf" srcId="{B4402D42-BD48-4F30-A4BF-8A36FF11DDBA}" destId="{DBD91876-0387-4BDF-B8D8-6628F27CF615}" srcOrd="5" destOrd="0" presId="urn:microsoft.com/office/officeart/2018/2/layout/IconVerticalSolidList"/>
    <dgm:cxn modelId="{1A266266-09FC-4F16-9869-6DD0F0BBDC40}" type="presParOf" srcId="{B4402D42-BD48-4F30-A4BF-8A36FF11DDBA}" destId="{44F4FB76-5423-4E42-861C-F87750491310}" srcOrd="6" destOrd="0" presId="urn:microsoft.com/office/officeart/2018/2/layout/IconVerticalSolidList"/>
    <dgm:cxn modelId="{3260272E-0FE4-4F42-85AE-1F85DD48257A}" type="presParOf" srcId="{44F4FB76-5423-4E42-861C-F87750491310}" destId="{28BBF7FD-0E8C-4BBC-830E-FCDC553776FC}" srcOrd="0" destOrd="0" presId="urn:microsoft.com/office/officeart/2018/2/layout/IconVerticalSolidList"/>
    <dgm:cxn modelId="{453E86F6-AD4B-4D28-85C0-7094E5C1E0BA}" type="presParOf" srcId="{44F4FB76-5423-4E42-861C-F87750491310}" destId="{99034AFA-AA43-436C-8880-C3379B84D75A}" srcOrd="1" destOrd="0" presId="urn:microsoft.com/office/officeart/2018/2/layout/IconVerticalSolidList"/>
    <dgm:cxn modelId="{1A122282-088A-4F4E-9DD1-7ABD7296106E}" type="presParOf" srcId="{44F4FB76-5423-4E42-861C-F87750491310}" destId="{1FC1B5FC-437A-43D7-BD49-05C5C20D6E4E}" srcOrd="2" destOrd="0" presId="urn:microsoft.com/office/officeart/2018/2/layout/IconVerticalSolidList"/>
    <dgm:cxn modelId="{727521A0-E0C8-4A60-B736-CF0BB8FBD164}" type="presParOf" srcId="{44F4FB76-5423-4E42-861C-F87750491310}" destId="{9837DC1E-7753-4365-A7C8-148D95E0E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1BC86-6B7B-400A-9E88-EEFA173CB250}">
      <dsp:nvSpPr>
        <dsp:cNvPr id="0" name=""/>
        <dsp:cNvSpPr/>
      </dsp:nvSpPr>
      <dsp:spPr>
        <a:xfrm>
          <a:off x="0" y="2312"/>
          <a:ext cx="6269038" cy="11721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40631-8326-4E81-B181-A1780BC099D5}">
      <dsp:nvSpPr>
        <dsp:cNvPr id="0" name=""/>
        <dsp:cNvSpPr/>
      </dsp:nvSpPr>
      <dsp:spPr>
        <a:xfrm>
          <a:off x="354561" y="266036"/>
          <a:ext cx="644657" cy="64465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307100-AFB9-4DED-A093-5A5D0F169FC1}">
      <dsp:nvSpPr>
        <dsp:cNvPr id="0" name=""/>
        <dsp:cNvSpPr/>
      </dsp:nvSpPr>
      <dsp:spPr>
        <a:xfrm>
          <a:off x="1353781" y="2312"/>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11200">
            <a:lnSpc>
              <a:spcPct val="90000"/>
            </a:lnSpc>
            <a:spcBef>
              <a:spcPct val="0"/>
            </a:spcBef>
            <a:spcAft>
              <a:spcPct val="35000"/>
            </a:spcAft>
            <a:buNone/>
          </a:pPr>
          <a:r>
            <a:rPr lang="en-US" sz="1600" b="1" kern="1200" err="1"/>
            <a:t>Servicios</a:t>
          </a:r>
          <a:r>
            <a:rPr lang="en-US" sz="1600" b="1" kern="1200"/>
            <a:t> de </a:t>
          </a:r>
          <a:r>
            <a:rPr lang="en-US" sz="1600" b="1" kern="1200" err="1"/>
            <a:t>Aprovisionamiento</a:t>
          </a:r>
          <a:r>
            <a:rPr lang="en-US" sz="1600" kern="1200"/>
            <a:t>: son los </a:t>
          </a:r>
          <a:r>
            <a:rPr lang="en-US" sz="1600" kern="1200" err="1"/>
            <a:t>productos</a:t>
          </a:r>
          <a:r>
            <a:rPr lang="en-US" sz="1600" kern="1200"/>
            <a:t> </a:t>
          </a:r>
          <a:r>
            <a:rPr lang="en-US" sz="1600" kern="1200" err="1"/>
            <a:t>obtenidos</a:t>
          </a:r>
          <a:r>
            <a:rPr lang="en-US" sz="1600" kern="1200"/>
            <a:t> de los </a:t>
          </a:r>
          <a:r>
            <a:rPr lang="en-US" sz="1600" kern="1200" err="1"/>
            <a:t>ecosistemas</a:t>
          </a:r>
          <a:r>
            <a:rPr lang="en-US" sz="1600" kern="1200"/>
            <a:t>: Agua, </a:t>
          </a:r>
          <a:r>
            <a:rPr lang="en-US" sz="1600" kern="1200" err="1"/>
            <a:t>alimentos</a:t>
          </a:r>
          <a:r>
            <a:rPr lang="en-US" sz="1600" kern="1200"/>
            <a:t>, </a:t>
          </a:r>
          <a:r>
            <a:rPr lang="en-US" sz="1600" kern="1200" err="1"/>
            <a:t>leña</a:t>
          </a:r>
          <a:r>
            <a:rPr lang="en-US" sz="1600" kern="1200"/>
            <a:t>, </a:t>
          </a:r>
          <a:r>
            <a:rPr lang="en-US" sz="1600" kern="1200" err="1"/>
            <a:t>fibras</a:t>
          </a:r>
          <a:r>
            <a:rPr lang="en-US" sz="1600" kern="1200"/>
            <a:t>, </a:t>
          </a:r>
          <a:r>
            <a:rPr lang="en-US" sz="1600" kern="1200" err="1"/>
            <a:t>bioquímicos</a:t>
          </a:r>
          <a:r>
            <a:rPr lang="en-US" sz="1600" kern="1200"/>
            <a:t>, </a:t>
          </a:r>
          <a:r>
            <a:rPr lang="en-US" sz="1600" kern="1200" err="1"/>
            <a:t>recursos</a:t>
          </a:r>
          <a:r>
            <a:rPr lang="en-US" sz="1600" kern="1200"/>
            <a:t> </a:t>
          </a:r>
          <a:r>
            <a:rPr lang="en-US" sz="1600" kern="1200" err="1"/>
            <a:t>genéticos</a:t>
          </a:r>
          <a:r>
            <a:rPr lang="en-US" sz="1600" kern="1200"/>
            <a:t>, etc.</a:t>
          </a:r>
        </a:p>
      </dsp:txBody>
      <dsp:txXfrm>
        <a:off x="1353781" y="2312"/>
        <a:ext cx="4915256" cy="1172105"/>
      </dsp:txXfrm>
    </dsp:sp>
    <dsp:sp modelId="{CFC2AB5D-2299-412B-8079-363920808632}">
      <dsp:nvSpPr>
        <dsp:cNvPr id="0" name=""/>
        <dsp:cNvSpPr/>
      </dsp:nvSpPr>
      <dsp:spPr>
        <a:xfrm>
          <a:off x="0" y="1467444"/>
          <a:ext cx="6269038" cy="11721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759DB-E061-45EF-84B7-36C1AC9973DE}">
      <dsp:nvSpPr>
        <dsp:cNvPr id="0" name=""/>
        <dsp:cNvSpPr/>
      </dsp:nvSpPr>
      <dsp:spPr>
        <a:xfrm>
          <a:off x="354561" y="1731167"/>
          <a:ext cx="644657" cy="644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5260B-54E7-41F5-BB5C-6F5CA1F3C76F}">
      <dsp:nvSpPr>
        <dsp:cNvPr id="0" name=""/>
        <dsp:cNvSpPr/>
      </dsp:nvSpPr>
      <dsp:spPr>
        <a:xfrm>
          <a:off x="1353781" y="1467444"/>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11200">
            <a:lnSpc>
              <a:spcPct val="90000"/>
            </a:lnSpc>
            <a:spcBef>
              <a:spcPct val="0"/>
            </a:spcBef>
            <a:spcAft>
              <a:spcPct val="35000"/>
            </a:spcAft>
            <a:buNone/>
          </a:pPr>
          <a:r>
            <a:rPr lang="en-US" sz="1600" b="1" kern="1200"/>
            <a:t>Servicios de Regulación</a:t>
          </a:r>
          <a:r>
            <a:rPr lang="en-US" sz="1600" kern="1200"/>
            <a:t>: son los beneficios obtenidos de la regulación de procesos de los ecosistemas: regulación de clima, polinización, etc.</a:t>
          </a:r>
        </a:p>
      </dsp:txBody>
      <dsp:txXfrm>
        <a:off x="1353781" y="1467444"/>
        <a:ext cx="4915256" cy="1172105"/>
      </dsp:txXfrm>
    </dsp:sp>
    <dsp:sp modelId="{002DB018-395E-4994-BBFD-43920C078990}">
      <dsp:nvSpPr>
        <dsp:cNvPr id="0" name=""/>
        <dsp:cNvSpPr/>
      </dsp:nvSpPr>
      <dsp:spPr>
        <a:xfrm>
          <a:off x="0" y="2932575"/>
          <a:ext cx="6269038" cy="11721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2AB5C-187E-4C71-998C-3B94B2D33DB9}">
      <dsp:nvSpPr>
        <dsp:cNvPr id="0" name=""/>
        <dsp:cNvSpPr/>
      </dsp:nvSpPr>
      <dsp:spPr>
        <a:xfrm>
          <a:off x="354561" y="3196299"/>
          <a:ext cx="644657" cy="6446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F2236A-A97E-40E0-818D-77F2BED65A12}">
      <dsp:nvSpPr>
        <dsp:cNvPr id="0" name=""/>
        <dsp:cNvSpPr/>
      </dsp:nvSpPr>
      <dsp:spPr>
        <a:xfrm>
          <a:off x="1353781" y="2932575"/>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11200">
            <a:lnSpc>
              <a:spcPct val="90000"/>
            </a:lnSpc>
            <a:spcBef>
              <a:spcPct val="0"/>
            </a:spcBef>
            <a:spcAft>
              <a:spcPct val="35000"/>
            </a:spcAft>
            <a:buNone/>
          </a:pPr>
          <a:r>
            <a:rPr lang="en-US" sz="1600" b="1" kern="1200"/>
            <a:t>Servicios Culturales</a:t>
          </a:r>
          <a:r>
            <a:rPr lang="en-US" sz="1600" kern="1200"/>
            <a:t>: son los beneficios no materiales obtenidos de los ecosistemas: espiritual y religioso, recreativo y turísticos, estético, educativo, herencia cultural, etc.</a:t>
          </a:r>
        </a:p>
      </dsp:txBody>
      <dsp:txXfrm>
        <a:off x="1353781" y="2932575"/>
        <a:ext cx="4915256" cy="1172105"/>
      </dsp:txXfrm>
    </dsp:sp>
    <dsp:sp modelId="{28BBF7FD-0E8C-4BBC-830E-FCDC553776FC}">
      <dsp:nvSpPr>
        <dsp:cNvPr id="0" name=""/>
        <dsp:cNvSpPr/>
      </dsp:nvSpPr>
      <dsp:spPr>
        <a:xfrm>
          <a:off x="0" y="4397707"/>
          <a:ext cx="6269038" cy="11721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34AFA-AA43-436C-8880-C3379B84D75A}">
      <dsp:nvSpPr>
        <dsp:cNvPr id="0" name=""/>
        <dsp:cNvSpPr/>
      </dsp:nvSpPr>
      <dsp:spPr>
        <a:xfrm>
          <a:off x="354561" y="4661430"/>
          <a:ext cx="644657" cy="644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37DC1E-7753-4365-A7C8-148D95E0E341}">
      <dsp:nvSpPr>
        <dsp:cNvPr id="0" name=""/>
        <dsp:cNvSpPr/>
      </dsp:nvSpPr>
      <dsp:spPr>
        <a:xfrm>
          <a:off x="1353781" y="4397707"/>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11200">
            <a:lnSpc>
              <a:spcPct val="90000"/>
            </a:lnSpc>
            <a:spcBef>
              <a:spcPct val="0"/>
            </a:spcBef>
            <a:spcAft>
              <a:spcPct val="35000"/>
            </a:spcAft>
            <a:buNone/>
          </a:pPr>
          <a:r>
            <a:rPr lang="en-US" sz="1600" b="1" kern="1200"/>
            <a:t>Servicios de Soporte</a:t>
          </a:r>
          <a:r>
            <a:rPr lang="en-US" sz="1600" kern="1200"/>
            <a:t>: son los necesarios para la producción de otros servicios de los ecosistemas: Formación de suelos, reciclaje de nutrientes, producción primaria.</a:t>
          </a:r>
        </a:p>
      </dsp:txBody>
      <dsp:txXfrm>
        <a:off x="1353781" y="4397707"/>
        <a:ext cx="4915256" cy="11721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52D86-32FD-B546-B549-836510A7EDD3}" type="datetimeFigureOut">
              <a:rPr lang="es-AR" smtClean="0"/>
              <a:t>24/5/2023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32384-FB30-3548-A778-5288B2C1912C}" type="slidenum">
              <a:rPr lang="es-AR" smtClean="0"/>
              <a:t>‹#›</a:t>
            </a:fld>
            <a:endParaRPr lang="es-AR"/>
          </a:p>
        </p:txBody>
      </p:sp>
    </p:spTree>
    <p:extLst>
      <p:ext uri="{BB962C8B-B14F-4D97-AF65-F5344CB8AC3E}">
        <p14:creationId xmlns:p14="http://schemas.microsoft.com/office/powerpoint/2010/main" val="376668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1AD80A92-AE86-EC46-89E0-1B4E0EDBC703}"/>
              </a:ext>
            </a:extLst>
          </p:cNvPr>
          <p:cNvSpPr txBox="1">
            <a:spLocks noGrp="1" noChangeArrowheads="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2" tIns="46586" rIns="93172" bIns="46586" anchor="b"/>
          <a:lstStyle>
            <a:lvl1pPr defTabSz="966788">
              <a:defRPr sz="1200" u="sng">
                <a:solidFill>
                  <a:schemeClr val="tx1"/>
                </a:solidFill>
                <a:latin typeface="Georgia" panose="02040502050405020303" pitchFamily="18" charset="0"/>
                <a:ea typeface="MS PGothic" panose="020B0600070205080204" pitchFamily="34" charset="-128"/>
              </a:defRPr>
            </a:lvl1pPr>
            <a:lvl2pPr marL="742950" indent="-285750" defTabSz="966788">
              <a:defRPr sz="1200" u="sng">
                <a:solidFill>
                  <a:schemeClr val="tx1"/>
                </a:solidFill>
                <a:latin typeface="Georgia" panose="02040502050405020303" pitchFamily="18" charset="0"/>
                <a:ea typeface="MS PGothic" panose="020B0600070205080204" pitchFamily="34" charset="-128"/>
              </a:defRPr>
            </a:lvl2pPr>
            <a:lvl3pPr marL="1143000" indent="-228600" defTabSz="966788">
              <a:defRPr sz="1200" u="sng">
                <a:solidFill>
                  <a:schemeClr val="tx1"/>
                </a:solidFill>
                <a:latin typeface="Georgia" panose="02040502050405020303" pitchFamily="18" charset="0"/>
                <a:ea typeface="MS PGothic" panose="020B0600070205080204" pitchFamily="34" charset="-128"/>
              </a:defRPr>
            </a:lvl3pPr>
            <a:lvl4pPr marL="1600200" indent="-228600" defTabSz="966788">
              <a:defRPr sz="1200" u="sng">
                <a:solidFill>
                  <a:schemeClr val="tx1"/>
                </a:solidFill>
                <a:latin typeface="Georgia" panose="02040502050405020303" pitchFamily="18" charset="0"/>
                <a:ea typeface="MS PGothic" panose="020B0600070205080204" pitchFamily="34" charset="-128"/>
              </a:defRPr>
            </a:lvl4pPr>
            <a:lvl5pPr marL="2057400" indent="-228600" defTabSz="966788">
              <a:defRPr sz="1200" u="sng">
                <a:solidFill>
                  <a:schemeClr val="tx1"/>
                </a:solidFill>
                <a:latin typeface="Georgia" panose="02040502050405020303" pitchFamily="18" charset="0"/>
                <a:ea typeface="MS PGothic" panose="020B0600070205080204" pitchFamily="34" charset="-128"/>
              </a:defRPr>
            </a:lvl5pPr>
            <a:lvl6pPr marL="2514600" indent="-228600" defTabSz="966788"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6pPr>
            <a:lvl7pPr marL="2971800" indent="-228600" defTabSz="966788"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7pPr>
            <a:lvl8pPr marL="3429000" indent="-228600" defTabSz="966788"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8pPr>
            <a:lvl9pPr marL="3886200" indent="-228600" defTabSz="966788"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9pPr>
          </a:lstStyle>
          <a:p>
            <a:pPr algn="r" eaLnBrk="1" hangingPunct="1"/>
            <a:fld id="{9A71AF4D-E9D0-F041-A20B-68FD220631EC}" type="slidenum">
              <a:rPr lang="es-ES" altLang="es-AR" sz="1300" u="none">
                <a:latin typeface="Arial" panose="020B0604020202020204" pitchFamily="34" charset="0"/>
              </a:rPr>
              <a:pPr algn="r" eaLnBrk="1" hangingPunct="1"/>
              <a:t>1</a:t>
            </a:fld>
            <a:endParaRPr lang="es-ES" altLang="es-AR" sz="1300" u="none">
              <a:latin typeface="Arial" panose="020B0604020202020204" pitchFamily="34" charset="0"/>
            </a:endParaRPr>
          </a:p>
        </p:txBody>
      </p:sp>
      <p:sp>
        <p:nvSpPr>
          <p:cNvPr id="13315" name="Rectangle 2">
            <a:extLst>
              <a:ext uri="{FF2B5EF4-FFF2-40B4-BE49-F238E27FC236}">
                <a16:creationId xmlns:a16="http://schemas.microsoft.com/office/drawing/2014/main" id="{B5ABC8A0-D383-C044-8CFD-8720C68503D1}"/>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E1088CCF-04EF-C84E-9D2E-4290020C1C3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s-AR" altLang="es-AR">
              <a:ea typeface="Arial" charset="0"/>
              <a:cs typeface="Arial" panose="020B0604020202020204" pitchFamily="34" charset="0"/>
            </a:endParaRPr>
          </a:p>
        </p:txBody>
      </p:sp>
    </p:spTree>
    <p:extLst>
      <p:ext uri="{BB962C8B-B14F-4D97-AF65-F5344CB8AC3E}">
        <p14:creationId xmlns:p14="http://schemas.microsoft.com/office/powerpoint/2010/main" val="2569279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D193DCD4-0C8B-CF45-B549-8804A18E238B}"/>
              </a:ext>
            </a:extLst>
          </p:cNvPr>
          <p:cNvSpPr>
            <a:spLocks noGrp="1" noChangeArrowheads="1"/>
          </p:cNvSpPr>
          <p:nvPr>
            <p:ph type="sldNum" sz="quarter" idx="5"/>
          </p:nvPr>
        </p:nvSpPr>
        <p:spPr>
          <a:noFill/>
        </p:spPr>
        <p:txBody>
          <a:bodyPr/>
          <a:lstStyle>
            <a:lvl1pPr defTabSz="931863">
              <a:defRPr sz="1200" u="sng">
                <a:solidFill>
                  <a:schemeClr val="tx1"/>
                </a:solidFill>
                <a:latin typeface="Georgia" panose="02040502050405020303" pitchFamily="18" charset="0"/>
                <a:ea typeface="MS PGothic" panose="020B0600070205080204" pitchFamily="34" charset="-128"/>
              </a:defRPr>
            </a:lvl1pPr>
            <a:lvl2pPr marL="742950" indent="-285750" defTabSz="931863">
              <a:defRPr sz="1200" u="sng">
                <a:solidFill>
                  <a:schemeClr val="tx1"/>
                </a:solidFill>
                <a:latin typeface="Georgia" panose="02040502050405020303" pitchFamily="18" charset="0"/>
                <a:ea typeface="MS PGothic" panose="020B0600070205080204" pitchFamily="34" charset="-128"/>
              </a:defRPr>
            </a:lvl2pPr>
            <a:lvl3pPr marL="1143000" indent="-228600" defTabSz="931863">
              <a:defRPr sz="1200" u="sng">
                <a:solidFill>
                  <a:schemeClr val="tx1"/>
                </a:solidFill>
                <a:latin typeface="Georgia" panose="02040502050405020303" pitchFamily="18" charset="0"/>
                <a:ea typeface="MS PGothic" panose="020B0600070205080204" pitchFamily="34" charset="-128"/>
              </a:defRPr>
            </a:lvl3pPr>
            <a:lvl4pPr marL="1600200" indent="-228600" defTabSz="931863">
              <a:defRPr sz="1200" u="sng">
                <a:solidFill>
                  <a:schemeClr val="tx1"/>
                </a:solidFill>
                <a:latin typeface="Georgia" panose="02040502050405020303" pitchFamily="18" charset="0"/>
                <a:ea typeface="MS PGothic" panose="020B0600070205080204" pitchFamily="34" charset="-128"/>
              </a:defRPr>
            </a:lvl4pPr>
            <a:lvl5pPr marL="2057400" indent="-228600" defTabSz="931863">
              <a:defRPr sz="1200" u="sng">
                <a:solidFill>
                  <a:schemeClr val="tx1"/>
                </a:solidFill>
                <a:latin typeface="Georgia" panose="02040502050405020303" pitchFamily="18" charset="0"/>
                <a:ea typeface="MS PGothic" panose="020B0600070205080204" pitchFamily="34" charset="-128"/>
              </a:defRPr>
            </a:lvl5pPr>
            <a:lvl6pPr marL="25146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6pPr>
            <a:lvl7pPr marL="29718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7pPr>
            <a:lvl8pPr marL="34290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8pPr>
            <a:lvl9pPr marL="38862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9pPr>
          </a:lstStyle>
          <a:p>
            <a:fld id="{88E9BB38-053B-F24E-8AB4-6CEA36685B39}" type="slidenum">
              <a:rPr lang="es-ES" altLang="es-AR" sz="1300" u="none">
                <a:solidFill>
                  <a:srgbClr val="000000"/>
                </a:solidFill>
                <a:latin typeface="Arial" panose="020B0604020202020204" pitchFamily="34" charset="0"/>
              </a:rPr>
              <a:pPr/>
              <a:t>3</a:t>
            </a:fld>
            <a:endParaRPr lang="es-ES" altLang="es-AR" sz="1300" u="none">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C6140823-C517-8A4F-AEF8-651F3E657D8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0F06A17-27B1-A948-B7E7-6DB07478440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s-AR" altLang="es-AR">
              <a:ea typeface="Arial" charset="0"/>
              <a:cs typeface="Arial" panose="020B0604020202020204" pitchFamily="34" charset="0"/>
            </a:endParaRPr>
          </a:p>
        </p:txBody>
      </p:sp>
    </p:spTree>
    <p:extLst>
      <p:ext uri="{BB962C8B-B14F-4D97-AF65-F5344CB8AC3E}">
        <p14:creationId xmlns:p14="http://schemas.microsoft.com/office/powerpoint/2010/main" val="245013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1 Marcador de imagen de diapositiva">
            <a:extLst>
              <a:ext uri="{FF2B5EF4-FFF2-40B4-BE49-F238E27FC236}">
                <a16:creationId xmlns:a16="http://schemas.microsoft.com/office/drawing/2014/main" id="{05BDE658-7D4D-2B49-AF7D-2D613E8FFD92}"/>
              </a:ext>
            </a:extLst>
          </p:cNvPr>
          <p:cNvSpPr>
            <a:spLocks noGrp="1" noRot="1" noChangeAspect="1" noTextEdit="1"/>
          </p:cNvSpPr>
          <p:nvPr>
            <p:ph type="sldImg"/>
          </p:nvPr>
        </p:nvSpPr>
        <p:spPr>
          <a:ln/>
        </p:spPr>
      </p:sp>
      <p:sp>
        <p:nvSpPr>
          <p:cNvPr id="39939" name="2 Marcador de notas">
            <a:extLst>
              <a:ext uri="{FF2B5EF4-FFF2-40B4-BE49-F238E27FC236}">
                <a16:creationId xmlns:a16="http://schemas.microsoft.com/office/drawing/2014/main" id="{F571BBF4-3EAC-4F41-8ED1-CFB8DD88A3E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s-AR" altLang="es-AR">
              <a:ea typeface="Arial" charset="0"/>
              <a:cs typeface="Arial" panose="020B0604020202020204" pitchFamily="34" charset="0"/>
            </a:endParaRPr>
          </a:p>
        </p:txBody>
      </p:sp>
      <p:sp>
        <p:nvSpPr>
          <p:cNvPr id="30724" name="3 Marcador de número de diapositiva">
            <a:extLst>
              <a:ext uri="{FF2B5EF4-FFF2-40B4-BE49-F238E27FC236}">
                <a16:creationId xmlns:a16="http://schemas.microsoft.com/office/drawing/2014/main" id="{27D34008-034A-AB44-BFB3-5C550E7A3AA5}"/>
              </a:ext>
            </a:extLst>
          </p:cNvPr>
          <p:cNvSpPr>
            <a:spLocks noGrp="1"/>
          </p:cNvSpPr>
          <p:nvPr>
            <p:ph type="sldNum" sz="quarter" idx="5"/>
          </p:nvPr>
        </p:nvSpPr>
        <p:spPr>
          <a:noFill/>
        </p:spPr>
        <p:txBody>
          <a:bodyPr/>
          <a:lstStyle>
            <a:lvl1pPr defTabSz="931863">
              <a:defRPr sz="1200" u="sng">
                <a:solidFill>
                  <a:schemeClr val="tx1"/>
                </a:solidFill>
                <a:latin typeface="Georgia" panose="02040502050405020303" pitchFamily="18" charset="0"/>
                <a:ea typeface="MS PGothic" panose="020B0600070205080204" pitchFamily="34" charset="-128"/>
              </a:defRPr>
            </a:lvl1pPr>
            <a:lvl2pPr marL="742950" indent="-285750" defTabSz="931863">
              <a:defRPr sz="1200" u="sng">
                <a:solidFill>
                  <a:schemeClr val="tx1"/>
                </a:solidFill>
                <a:latin typeface="Georgia" panose="02040502050405020303" pitchFamily="18" charset="0"/>
                <a:ea typeface="MS PGothic" panose="020B0600070205080204" pitchFamily="34" charset="-128"/>
              </a:defRPr>
            </a:lvl2pPr>
            <a:lvl3pPr marL="1143000" indent="-228600" defTabSz="931863">
              <a:defRPr sz="1200" u="sng">
                <a:solidFill>
                  <a:schemeClr val="tx1"/>
                </a:solidFill>
                <a:latin typeface="Georgia" panose="02040502050405020303" pitchFamily="18" charset="0"/>
                <a:ea typeface="MS PGothic" panose="020B0600070205080204" pitchFamily="34" charset="-128"/>
              </a:defRPr>
            </a:lvl3pPr>
            <a:lvl4pPr marL="1600200" indent="-228600" defTabSz="931863">
              <a:defRPr sz="1200" u="sng">
                <a:solidFill>
                  <a:schemeClr val="tx1"/>
                </a:solidFill>
                <a:latin typeface="Georgia" panose="02040502050405020303" pitchFamily="18" charset="0"/>
                <a:ea typeface="MS PGothic" panose="020B0600070205080204" pitchFamily="34" charset="-128"/>
              </a:defRPr>
            </a:lvl4pPr>
            <a:lvl5pPr marL="2057400" indent="-228600" defTabSz="931863">
              <a:defRPr sz="1200" u="sng">
                <a:solidFill>
                  <a:schemeClr val="tx1"/>
                </a:solidFill>
                <a:latin typeface="Georgia" panose="02040502050405020303" pitchFamily="18" charset="0"/>
                <a:ea typeface="MS PGothic" panose="020B0600070205080204" pitchFamily="34" charset="-128"/>
              </a:defRPr>
            </a:lvl5pPr>
            <a:lvl6pPr marL="25146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6pPr>
            <a:lvl7pPr marL="29718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7pPr>
            <a:lvl8pPr marL="34290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8pPr>
            <a:lvl9pPr marL="38862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9pPr>
          </a:lstStyle>
          <a:p>
            <a:fld id="{AA930CB6-CF07-6947-B212-966544883F6D}" type="slidenum">
              <a:rPr lang="es-ES" altLang="es-AR" sz="1300" u="none">
                <a:latin typeface="Arial" panose="020B0604020202020204" pitchFamily="34" charset="0"/>
              </a:rPr>
              <a:pPr/>
              <a:t>14</a:t>
            </a:fld>
            <a:endParaRPr lang="es-ES" altLang="es-AR" sz="1300" u="none">
              <a:latin typeface="Arial" panose="020B0604020202020204" pitchFamily="34" charset="0"/>
            </a:endParaRPr>
          </a:p>
        </p:txBody>
      </p:sp>
    </p:spTree>
    <p:extLst>
      <p:ext uri="{BB962C8B-B14F-4D97-AF65-F5344CB8AC3E}">
        <p14:creationId xmlns:p14="http://schemas.microsoft.com/office/powerpoint/2010/main" val="124718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1 Marcador de imagen de diapositiva">
            <a:extLst>
              <a:ext uri="{FF2B5EF4-FFF2-40B4-BE49-F238E27FC236}">
                <a16:creationId xmlns:a16="http://schemas.microsoft.com/office/drawing/2014/main" id="{C0459663-0578-5740-A015-94262F3E7F16}"/>
              </a:ext>
            </a:extLst>
          </p:cNvPr>
          <p:cNvSpPr>
            <a:spLocks noGrp="1" noRot="1" noChangeAspect="1" noTextEdit="1"/>
          </p:cNvSpPr>
          <p:nvPr>
            <p:ph type="sldImg"/>
          </p:nvPr>
        </p:nvSpPr>
        <p:spPr>
          <a:ln/>
        </p:spPr>
      </p:sp>
      <p:sp>
        <p:nvSpPr>
          <p:cNvPr id="40963" name="2 Marcador de notas">
            <a:extLst>
              <a:ext uri="{FF2B5EF4-FFF2-40B4-BE49-F238E27FC236}">
                <a16:creationId xmlns:a16="http://schemas.microsoft.com/office/drawing/2014/main" id="{6116E0E1-3408-0A42-9F13-D802CC4CC334}"/>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s-AR" altLang="es-AR">
              <a:ea typeface="Arial" charset="0"/>
              <a:cs typeface="Arial" panose="020B0604020202020204" pitchFamily="34" charset="0"/>
            </a:endParaRPr>
          </a:p>
          <a:p>
            <a:pPr eaLnBrk="1" hangingPunct="1">
              <a:defRPr/>
            </a:pPr>
            <a:endParaRPr lang="es-AR" altLang="es-AR">
              <a:ea typeface="Arial" charset="0"/>
              <a:cs typeface="Arial" panose="020B0604020202020204" pitchFamily="34" charset="0"/>
            </a:endParaRPr>
          </a:p>
        </p:txBody>
      </p:sp>
      <p:sp>
        <p:nvSpPr>
          <p:cNvPr id="38916" name="3 Marcador de número de diapositiva">
            <a:extLst>
              <a:ext uri="{FF2B5EF4-FFF2-40B4-BE49-F238E27FC236}">
                <a16:creationId xmlns:a16="http://schemas.microsoft.com/office/drawing/2014/main" id="{55FE5680-82B4-1146-9D42-987890E32CB7}"/>
              </a:ext>
            </a:extLst>
          </p:cNvPr>
          <p:cNvSpPr>
            <a:spLocks noGrp="1"/>
          </p:cNvSpPr>
          <p:nvPr>
            <p:ph type="sldNum" sz="quarter" idx="5"/>
          </p:nvPr>
        </p:nvSpPr>
        <p:spPr>
          <a:noFill/>
        </p:spPr>
        <p:txBody>
          <a:bodyPr/>
          <a:lstStyle>
            <a:lvl1pPr defTabSz="931863">
              <a:defRPr sz="1200" u="sng">
                <a:solidFill>
                  <a:schemeClr val="tx1"/>
                </a:solidFill>
                <a:latin typeface="Georgia" panose="02040502050405020303" pitchFamily="18" charset="0"/>
                <a:ea typeface="MS PGothic" panose="020B0600070205080204" pitchFamily="34" charset="-128"/>
              </a:defRPr>
            </a:lvl1pPr>
            <a:lvl2pPr marL="742950" indent="-285750" defTabSz="931863">
              <a:defRPr sz="1200" u="sng">
                <a:solidFill>
                  <a:schemeClr val="tx1"/>
                </a:solidFill>
                <a:latin typeface="Georgia" panose="02040502050405020303" pitchFamily="18" charset="0"/>
                <a:ea typeface="MS PGothic" panose="020B0600070205080204" pitchFamily="34" charset="-128"/>
              </a:defRPr>
            </a:lvl2pPr>
            <a:lvl3pPr marL="1143000" indent="-228600" defTabSz="931863">
              <a:defRPr sz="1200" u="sng">
                <a:solidFill>
                  <a:schemeClr val="tx1"/>
                </a:solidFill>
                <a:latin typeface="Georgia" panose="02040502050405020303" pitchFamily="18" charset="0"/>
                <a:ea typeface="MS PGothic" panose="020B0600070205080204" pitchFamily="34" charset="-128"/>
              </a:defRPr>
            </a:lvl3pPr>
            <a:lvl4pPr marL="1600200" indent="-228600" defTabSz="931863">
              <a:defRPr sz="1200" u="sng">
                <a:solidFill>
                  <a:schemeClr val="tx1"/>
                </a:solidFill>
                <a:latin typeface="Georgia" panose="02040502050405020303" pitchFamily="18" charset="0"/>
                <a:ea typeface="MS PGothic" panose="020B0600070205080204" pitchFamily="34" charset="-128"/>
              </a:defRPr>
            </a:lvl4pPr>
            <a:lvl5pPr marL="2057400" indent="-228600" defTabSz="931863">
              <a:defRPr sz="1200" u="sng">
                <a:solidFill>
                  <a:schemeClr val="tx1"/>
                </a:solidFill>
                <a:latin typeface="Georgia" panose="02040502050405020303" pitchFamily="18" charset="0"/>
                <a:ea typeface="MS PGothic" panose="020B0600070205080204" pitchFamily="34" charset="-128"/>
              </a:defRPr>
            </a:lvl5pPr>
            <a:lvl6pPr marL="25146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6pPr>
            <a:lvl7pPr marL="29718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7pPr>
            <a:lvl8pPr marL="34290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8pPr>
            <a:lvl9pPr marL="38862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9pPr>
          </a:lstStyle>
          <a:p>
            <a:fld id="{7EAAE825-C208-4446-A241-EEAE49F4DFF0}" type="slidenum">
              <a:rPr lang="es-ES" altLang="es-AR" sz="1300" u="none">
                <a:latin typeface="Arial" panose="020B0604020202020204" pitchFamily="34" charset="0"/>
              </a:rPr>
              <a:pPr/>
              <a:t>18</a:t>
            </a:fld>
            <a:endParaRPr lang="es-ES" altLang="es-AR" sz="1300" u="none">
              <a:latin typeface="Arial" panose="020B0604020202020204" pitchFamily="34" charset="0"/>
            </a:endParaRPr>
          </a:p>
        </p:txBody>
      </p:sp>
    </p:spTree>
    <p:extLst>
      <p:ext uri="{BB962C8B-B14F-4D97-AF65-F5344CB8AC3E}">
        <p14:creationId xmlns:p14="http://schemas.microsoft.com/office/powerpoint/2010/main" val="22775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Marcador de imagen de diapositiva 1">
            <a:extLst>
              <a:ext uri="{FF2B5EF4-FFF2-40B4-BE49-F238E27FC236}">
                <a16:creationId xmlns:a16="http://schemas.microsoft.com/office/drawing/2014/main" id="{7FF50F44-2A28-7040-98F5-FB7069CAD730}"/>
              </a:ext>
            </a:extLst>
          </p:cNvPr>
          <p:cNvSpPr>
            <a:spLocks noGrp="1" noRot="1" noChangeAspect="1" noTextEdit="1"/>
          </p:cNvSpPr>
          <p:nvPr>
            <p:ph type="sldImg"/>
          </p:nvPr>
        </p:nvSpPr>
        <p:spPr>
          <a:ln/>
        </p:spPr>
      </p:sp>
      <p:sp>
        <p:nvSpPr>
          <p:cNvPr id="41987" name="Marcador de notas 2">
            <a:extLst>
              <a:ext uri="{FF2B5EF4-FFF2-40B4-BE49-F238E27FC236}">
                <a16:creationId xmlns:a16="http://schemas.microsoft.com/office/drawing/2014/main" id="{6B6145D2-99D0-8E4D-AB6D-12078A161FE0}"/>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s-ES_tradnl">
              <a:latin typeface="Arial" charset="0"/>
              <a:ea typeface="ＭＳ Ｐゴシック" charset="0"/>
            </a:endParaRPr>
          </a:p>
        </p:txBody>
      </p:sp>
      <p:sp>
        <p:nvSpPr>
          <p:cNvPr id="44036" name="Marcador de número de diapositiva 3">
            <a:extLst>
              <a:ext uri="{FF2B5EF4-FFF2-40B4-BE49-F238E27FC236}">
                <a16:creationId xmlns:a16="http://schemas.microsoft.com/office/drawing/2014/main" id="{E0578281-FF78-9646-BCC8-A1FA71E2C429}"/>
              </a:ext>
            </a:extLst>
          </p:cNvPr>
          <p:cNvSpPr>
            <a:spLocks noGrp="1"/>
          </p:cNvSpPr>
          <p:nvPr>
            <p:ph type="sldNum" sz="quarter" idx="5"/>
          </p:nvPr>
        </p:nvSpPr>
        <p:spPr>
          <a:noFill/>
        </p:spPr>
        <p:txBody>
          <a:bodyPr/>
          <a:lstStyle>
            <a:lvl1pPr defTabSz="931863">
              <a:defRPr sz="1200" u="sng">
                <a:solidFill>
                  <a:schemeClr val="tx1"/>
                </a:solidFill>
                <a:latin typeface="Georgia" panose="02040502050405020303" pitchFamily="18" charset="0"/>
                <a:ea typeface="MS PGothic" panose="020B0600070205080204" pitchFamily="34" charset="-128"/>
              </a:defRPr>
            </a:lvl1pPr>
            <a:lvl2pPr marL="742950" indent="-285750" defTabSz="931863">
              <a:defRPr sz="1200" u="sng">
                <a:solidFill>
                  <a:schemeClr val="tx1"/>
                </a:solidFill>
                <a:latin typeface="Georgia" panose="02040502050405020303" pitchFamily="18" charset="0"/>
                <a:ea typeface="MS PGothic" panose="020B0600070205080204" pitchFamily="34" charset="-128"/>
              </a:defRPr>
            </a:lvl2pPr>
            <a:lvl3pPr marL="1143000" indent="-228600" defTabSz="931863">
              <a:defRPr sz="1200" u="sng">
                <a:solidFill>
                  <a:schemeClr val="tx1"/>
                </a:solidFill>
                <a:latin typeface="Georgia" panose="02040502050405020303" pitchFamily="18" charset="0"/>
                <a:ea typeface="MS PGothic" panose="020B0600070205080204" pitchFamily="34" charset="-128"/>
              </a:defRPr>
            </a:lvl3pPr>
            <a:lvl4pPr marL="1600200" indent="-228600" defTabSz="931863">
              <a:defRPr sz="1200" u="sng">
                <a:solidFill>
                  <a:schemeClr val="tx1"/>
                </a:solidFill>
                <a:latin typeface="Georgia" panose="02040502050405020303" pitchFamily="18" charset="0"/>
                <a:ea typeface="MS PGothic" panose="020B0600070205080204" pitchFamily="34" charset="-128"/>
              </a:defRPr>
            </a:lvl4pPr>
            <a:lvl5pPr marL="2057400" indent="-228600" defTabSz="931863">
              <a:defRPr sz="1200" u="sng">
                <a:solidFill>
                  <a:schemeClr val="tx1"/>
                </a:solidFill>
                <a:latin typeface="Georgia" panose="02040502050405020303" pitchFamily="18" charset="0"/>
                <a:ea typeface="MS PGothic" panose="020B0600070205080204" pitchFamily="34" charset="-128"/>
              </a:defRPr>
            </a:lvl5pPr>
            <a:lvl6pPr marL="25146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6pPr>
            <a:lvl7pPr marL="29718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7pPr>
            <a:lvl8pPr marL="34290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8pPr>
            <a:lvl9pPr marL="3886200" indent="-228600" defTabSz="931863" eaLnBrk="0" fontAlgn="base" hangingPunct="0">
              <a:spcBef>
                <a:spcPct val="0"/>
              </a:spcBef>
              <a:spcAft>
                <a:spcPct val="0"/>
              </a:spcAft>
              <a:defRPr sz="1200" u="sng">
                <a:solidFill>
                  <a:schemeClr val="tx1"/>
                </a:solidFill>
                <a:latin typeface="Georgia" panose="02040502050405020303" pitchFamily="18" charset="0"/>
                <a:ea typeface="MS PGothic" panose="020B0600070205080204" pitchFamily="34" charset="-128"/>
              </a:defRPr>
            </a:lvl9pPr>
          </a:lstStyle>
          <a:p>
            <a:fld id="{A4BBA138-F01A-3B42-968A-D124FAFBCDAA}" type="slidenum">
              <a:rPr lang="es-ES" altLang="es-AR" sz="1300" u="none">
                <a:latin typeface="Arial" panose="020B0604020202020204" pitchFamily="34" charset="0"/>
              </a:rPr>
              <a:pPr/>
              <a:t>24</a:t>
            </a:fld>
            <a:endParaRPr lang="es-ES" altLang="es-AR" sz="1300" u="none">
              <a:latin typeface="Arial" panose="020B0604020202020204" pitchFamily="34" charset="0"/>
            </a:endParaRPr>
          </a:p>
        </p:txBody>
      </p:sp>
    </p:spTree>
    <p:extLst>
      <p:ext uri="{BB962C8B-B14F-4D97-AF65-F5344CB8AC3E}">
        <p14:creationId xmlns:p14="http://schemas.microsoft.com/office/powerpoint/2010/main" val="4280289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3B516-F751-EB49-8DB4-DF6373DDAB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F8FE6DA-6FA0-414D-9525-DB1439E41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963C8444-6633-C643-8CBC-3BC23E17C238}"/>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5" name="Marcador de pie de página 4">
            <a:extLst>
              <a:ext uri="{FF2B5EF4-FFF2-40B4-BE49-F238E27FC236}">
                <a16:creationId xmlns:a16="http://schemas.microsoft.com/office/drawing/2014/main" id="{6B87A6C3-D063-154C-AF27-6CD2CD2930F0}"/>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a:extLst>
              <a:ext uri="{FF2B5EF4-FFF2-40B4-BE49-F238E27FC236}">
                <a16:creationId xmlns:a16="http://schemas.microsoft.com/office/drawing/2014/main" id="{74AA31E8-8B71-744F-99E9-C2E62FA9D288}"/>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3552613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429C50-F6F7-4845-BDC6-5518821DDFF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D52CC30B-48AA-054F-8859-F1A5155844E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78E4DE0-4F88-484B-AEDE-8AD37F0C4F56}"/>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5" name="Marcador de pie de página 4">
            <a:extLst>
              <a:ext uri="{FF2B5EF4-FFF2-40B4-BE49-F238E27FC236}">
                <a16:creationId xmlns:a16="http://schemas.microsoft.com/office/drawing/2014/main" id="{FD5B9003-7902-5741-B738-2A6C4A11655B}"/>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a:extLst>
              <a:ext uri="{FF2B5EF4-FFF2-40B4-BE49-F238E27FC236}">
                <a16:creationId xmlns:a16="http://schemas.microsoft.com/office/drawing/2014/main" id="{88EE4628-1CCA-FB47-8A96-9D3093A9346E}"/>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115081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C65817-6DBC-1F4D-8A49-5007B3A5D7B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8C22F74-B322-314C-8803-C950041C1BE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E3965DC-1E4D-384C-B77C-AA0D988B4C35}"/>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5" name="Marcador de pie de página 4">
            <a:extLst>
              <a:ext uri="{FF2B5EF4-FFF2-40B4-BE49-F238E27FC236}">
                <a16:creationId xmlns:a16="http://schemas.microsoft.com/office/drawing/2014/main" id="{656C82DF-FF9D-6548-9FBA-4214A3D5057C}"/>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a:extLst>
              <a:ext uri="{FF2B5EF4-FFF2-40B4-BE49-F238E27FC236}">
                <a16:creationId xmlns:a16="http://schemas.microsoft.com/office/drawing/2014/main" id="{2FE397ED-53A3-2840-92DB-29AF9E81394F}"/>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50218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BCBC4B-28D0-8B4E-A68C-4D1AF83997C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B98FA72C-2A4E-E843-9CF1-8EBDF34C87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62EF893-92BB-7047-AFB7-68676D49B6EE}"/>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5" name="Marcador de pie de página 4">
            <a:extLst>
              <a:ext uri="{FF2B5EF4-FFF2-40B4-BE49-F238E27FC236}">
                <a16:creationId xmlns:a16="http://schemas.microsoft.com/office/drawing/2014/main" id="{0A81885F-8591-4542-950B-8A58F6B43293}"/>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a:extLst>
              <a:ext uri="{FF2B5EF4-FFF2-40B4-BE49-F238E27FC236}">
                <a16:creationId xmlns:a16="http://schemas.microsoft.com/office/drawing/2014/main" id="{96995422-74C5-874F-992C-F69688F85D67}"/>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354056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EC8AF-E02A-6F4A-93ED-B8C1BD7F39A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3D9EB2B-F2E2-6D4D-A69A-67016557D6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553BE5-9E2B-5F40-85C0-49FEE295433A}"/>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5" name="Marcador de pie de página 4">
            <a:extLst>
              <a:ext uri="{FF2B5EF4-FFF2-40B4-BE49-F238E27FC236}">
                <a16:creationId xmlns:a16="http://schemas.microsoft.com/office/drawing/2014/main" id="{F5FE4C0D-894D-E644-AFF6-29EB5BC23328}"/>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a:extLst>
              <a:ext uri="{FF2B5EF4-FFF2-40B4-BE49-F238E27FC236}">
                <a16:creationId xmlns:a16="http://schemas.microsoft.com/office/drawing/2014/main" id="{EC2AA85B-8FC3-FF48-AED2-1A9818EC57E5}"/>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379540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2E3635-2EB2-A04B-9793-FAAFB5B51CC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EEFB72C-1721-8E46-ADDF-61A4436B25F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CBA43D2-7D42-0949-88BA-5756CB2FEA2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8953112A-7BA4-0544-A2DC-C4AF068D333B}"/>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6" name="Marcador de pie de página 5">
            <a:extLst>
              <a:ext uri="{FF2B5EF4-FFF2-40B4-BE49-F238E27FC236}">
                <a16:creationId xmlns:a16="http://schemas.microsoft.com/office/drawing/2014/main" id="{A1C8FB19-482A-DF4E-BA9B-BD1A4EEF9E0B}"/>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a:extLst>
              <a:ext uri="{FF2B5EF4-FFF2-40B4-BE49-F238E27FC236}">
                <a16:creationId xmlns:a16="http://schemas.microsoft.com/office/drawing/2014/main" id="{28E7450A-F603-854B-8602-555D74FDAE68}"/>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352891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F4662-E3D3-EC45-AD58-FC146CA470B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E897F5F-4C68-BC41-BD33-5DF0601B5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52753DD-44A8-C046-9060-4054202B24B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1537CAEB-5327-2948-A985-913CDA9CF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C4C4ECA-4B4B-DF4D-97A6-FD565EE2E4C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7D14B4A7-CB2C-E640-A25F-350E5829AEC7}"/>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8" name="Marcador de pie de página 7">
            <a:extLst>
              <a:ext uri="{FF2B5EF4-FFF2-40B4-BE49-F238E27FC236}">
                <a16:creationId xmlns:a16="http://schemas.microsoft.com/office/drawing/2014/main" id="{D9E0F3A7-82C4-B441-BF75-8A03EB915A6C}"/>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9" name="Marcador de número de diapositiva 8">
            <a:extLst>
              <a:ext uri="{FF2B5EF4-FFF2-40B4-BE49-F238E27FC236}">
                <a16:creationId xmlns:a16="http://schemas.microsoft.com/office/drawing/2014/main" id="{8017B12F-8FA9-9B4C-86D9-AC896D7940C9}"/>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199762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599F3-67E8-E249-A0DB-A8F5E075642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EBB23E3-38EA-6C4E-AF48-96FE47E81391}"/>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4" name="Marcador de pie de página 3">
            <a:extLst>
              <a:ext uri="{FF2B5EF4-FFF2-40B4-BE49-F238E27FC236}">
                <a16:creationId xmlns:a16="http://schemas.microsoft.com/office/drawing/2014/main" id="{05F1093C-2A48-3948-A448-15B1C999A4AB}"/>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5" name="Marcador de número de diapositiva 4">
            <a:extLst>
              <a:ext uri="{FF2B5EF4-FFF2-40B4-BE49-F238E27FC236}">
                <a16:creationId xmlns:a16="http://schemas.microsoft.com/office/drawing/2014/main" id="{4B9F6484-F6AA-9F42-93F7-E0B664FE1FCF}"/>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23648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91875EF-F530-C544-98A6-6D4186F9E5E5}"/>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3" name="Marcador de pie de página 2">
            <a:extLst>
              <a:ext uri="{FF2B5EF4-FFF2-40B4-BE49-F238E27FC236}">
                <a16:creationId xmlns:a16="http://schemas.microsoft.com/office/drawing/2014/main" id="{0E76A354-DCBD-8B44-8970-CE317DF2B4E2}"/>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4" name="Marcador de número de diapositiva 3">
            <a:extLst>
              <a:ext uri="{FF2B5EF4-FFF2-40B4-BE49-F238E27FC236}">
                <a16:creationId xmlns:a16="http://schemas.microsoft.com/office/drawing/2014/main" id="{3BA0ABB6-6624-6F46-8D14-3BC81E653E6C}"/>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2173196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E958AC-1B72-444B-A547-8005EADD37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4B8EFEF-5733-E54B-87DC-788705636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CF21C643-8E25-A044-B22A-AB9D47033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FA16BEA-F7DE-FD49-AFDA-49393EEC593B}"/>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6" name="Marcador de pie de página 5">
            <a:extLst>
              <a:ext uri="{FF2B5EF4-FFF2-40B4-BE49-F238E27FC236}">
                <a16:creationId xmlns:a16="http://schemas.microsoft.com/office/drawing/2014/main" id="{9BA06C04-25D3-5644-9122-6C261D9171B3}"/>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a:extLst>
              <a:ext uri="{FF2B5EF4-FFF2-40B4-BE49-F238E27FC236}">
                <a16:creationId xmlns:a16="http://schemas.microsoft.com/office/drawing/2014/main" id="{901C0998-64C3-E744-A7AE-6D57BEAC31FD}"/>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230947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404C2-B7BB-8B41-B941-B8EE8F6935C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3BED3BB6-46BD-5D43-A326-EA1DF1831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77F9C5FD-D185-1F45-BCBE-BC7388BA3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2A1CC6-AC8D-B447-ACE2-CD2CC8D6E638}"/>
              </a:ext>
            </a:extLst>
          </p:cNvPr>
          <p:cNvSpPr>
            <a:spLocks noGrp="1"/>
          </p:cNvSpPr>
          <p:nvPr>
            <p:ph type="dt" sz="half" idx="10"/>
          </p:nvPr>
        </p:nvSpPr>
        <p:spPr>
          <a:xfrm>
            <a:off x="838200" y="6356350"/>
            <a:ext cx="2743200" cy="365125"/>
          </a:xfrm>
          <a:prstGeom prst="rect">
            <a:avLst/>
          </a:prstGeom>
        </p:spPr>
        <p:txBody>
          <a:bodyPr/>
          <a:lstStyle/>
          <a:p>
            <a:fld id="{EF2CD132-C970-974D-B517-467D8421346F}" type="datetimeFigureOut">
              <a:rPr lang="es-AR" smtClean="0"/>
              <a:t>24/5/2023</a:t>
            </a:fld>
            <a:endParaRPr lang="es-AR"/>
          </a:p>
        </p:txBody>
      </p:sp>
      <p:sp>
        <p:nvSpPr>
          <p:cNvPr id="6" name="Marcador de pie de página 5">
            <a:extLst>
              <a:ext uri="{FF2B5EF4-FFF2-40B4-BE49-F238E27FC236}">
                <a16:creationId xmlns:a16="http://schemas.microsoft.com/office/drawing/2014/main" id="{20C74625-C0C9-234F-9B05-6352E1E5751A}"/>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a:extLst>
              <a:ext uri="{FF2B5EF4-FFF2-40B4-BE49-F238E27FC236}">
                <a16:creationId xmlns:a16="http://schemas.microsoft.com/office/drawing/2014/main" id="{D4DA4218-ED28-2A42-A17F-E6C1E7606558}"/>
              </a:ext>
            </a:extLst>
          </p:cNvPr>
          <p:cNvSpPr>
            <a:spLocks noGrp="1"/>
          </p:cNvSpPr>
          <p:nvPr>
            <p:ph type="sldNum" sz="quarter" idx="12"/>
          </p:nvPr>
        </p:nvSpPr>
        <p:spPr>
          <a:xfrm>
            <a:off x="8610600" y="6356350"/>
            <a:ext cx="2743200" cy="365125"/>
          </a:xfrm>
          <a:prstGeom prst="rect">
            <a:avLst/>
          </a:prstGeom>
        </p:spPr>
        <p:txBody>
          <a:bodyPr/>
          <a:lstStyle/>
          <a:p>
            <a:fld id="{A94F02AB-095C-C342-803D-2B052A064C0D}" type="slidenum">
              <a:rPr lang="es-AR" smtClean="0"/>
              <a:t>‹#›</a:t>
            </a:fld>
            <a:endParaRPr lang="es-AR"/>
          </a:p>
        </p:txBody>
      </p:sp>
    </p:spTree>
    <p:extLst>
      <p:ext uri="{BB962C8B-B14F-4D97-AF65-F5344CB8AC3E}">
        <p14:creationId xmlns:p14="http://schemas.microsoft.com/office/powerpoint/2010/main" val="415309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CF2DD98-0BCF-0249-B9F2-0308B114D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A579960-3945-084E-960D-679D951FF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2 Subtítulo">
            <a:extLst>
              <a:ext uri="{FF2B5EF4-FFF2-40B4-BE49-F238E27FC236}">
                <a16:creationId xmlns:a16="http://schemas.microsoft.com/office/drawing/2014/main" id="{597C7AA3-C8C3-D94B-B7A6-99F73E6BD18F}"/>
              </a:ext>
            </a:extLst>
          </p:cNvPr>
          <p:cNvSpPr txBox="1">
            <a:spLocks/>
          </p:cNvSpPr>
          <p:nvPr userDrawn="1"/>
        </p:nvSpPr>
        <p:spPr>
          <a:xfrm>
            <a:off x="267647" y="6361435"/>
            <a:ext cx="6400800" cy="3600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400"/>
              <a:t>CDP Gestión Estratégica para el Desarrollo Sostenible – Sol </a:t>
            </a:r>
            <a:r>
              <a:rPr lang="es-ES" sz="1400" err="1"/>
              <a:t>Klas</a:t>
            </a:r>
            <a:endParaRPr lang="es-AR" sz="1400"/>
          </a:p>
        </p:txBody>
      </p:sp>
      <p:pic>
        <p:nvPicPr>
          <p:cNvPr id="8" name="3 Imagen">
            <a:extLst>
              <a:ext uri="{FF2B5EF4-FFF2-40B4-BE49-F238E27FC236}">
                <a16:creationId xmlns:a16="http://schemas.microsoft.com/office/drawing/2014/main" id="{725FE3DE-1B68-1D46-9D97-0D7BF5E479A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36328" y="365125"/>
            <a:ext cx="1727646" cy="967130"/>
          </a:xfrm>
          <a:prstGeom prst="rect">
            <a:avLst/>
          </a:prstGeom>
        </p:spPr>
      </p:pic>
    </p:spTree>
    <p:extLst>
      <p:ext uri="{BB962C8B-B14F-4D97-AF65-F5344CB8AC3E}">
        <p14:creationId xmlns:p14="http://schemas.microsoft.com/office/powerpoint/2010/main" val="397556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sol.klas99@gmail.com" TargetMode="External"/><Relationship Id="rId4" Type="http://schemas.openxmlformats.org/officeDocument/2006/relationships/hyperlink" Target="mailto:sklas@uade.edu.a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nadanoslibradeescorpio.blogspot.com/2011/10/superpoblacion-la-semana-que-viene.html" TargetMode="External"/><Relationship Id="rId5" Type="http://schemas.openxmlformats.org/officeDocument/2006/relationships/image" Target="../media/image35.jpg"/><Relationship Id="rId4" Type="http://schemas.openxmlformats.org/officeDocument/2006/relationships/hyperlink" Target="http://gabrielacarbonellbernalcpm.blogspot.com/2014_03_01_archiv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hyperlink" Target="https://patagonia-ar.com/pages/5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embed/Lak59JjSJqg?rel=0" TargetMode="External"/><Relationship Id="rId2" Type="http://schemas.openxmlformats.org/officeDocument/2006/relationships/slideLayout" Target="../slideLayouts/slideLayout7.xml"/><Relationship Id="rId1" Type="http://schemas.openxmlformats.org/officeDocument/2006/relationships/video" Target="https://www.youtube.com/embed/Lak59JjSJqg?feature=oembed" TargetMode="Externa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multiversodafisica.blogspot.com/2017/05/a-poluicao-do-meio-ambiente.html"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C4A0830-E881-D64F-8160-41D47316AFCC}"/>
              </a:ext>
            </a:extLst>
          </p:cNvPr>
          <p:cNvSpPr>
            <a:spLocks noGrp="1" noChangeArrowheads="1"/>
          </p:cNvSpPr>
          <p:nvPr>
            <p:ph type="ctrTitle" idx="4294967295"/>
          </p:nvPr>
        </p:nvSpPr>
        <p:spPr>
          <a:xfrm>
            <a:off x="6437274" y="3165547"/>
            <a:ext cx="5658270" cy="1694102"/>
          </a:xfrm>
        </p:spPr>
        <p:txBody>
          <a:bodyPr vert="horz" lIns="91440" tIns="45720" rIns="91440" bIns="45720" rtlCol="0" anchor="b">
            <a:normAutofit fontScale="90000"/>
          </a:bodyPr>
          <a:lstStyle/>
          <a:p>
            <a:br>
              <a:rPr lang="en-US" altLang="es-AR" sz="1500" b="1" dirty="0"/>
            </a:br>
            <a:br>
              <a:rPr lang="en-US" altLang="es-AR" sz="1500" b="1" dirty="0"/>
            </a:br>
            <a:br>
              <a:rPr lang="en-US" altLang="es-AR" sz="1500" b="1" dirty="0"/>
            </a:br>
            <a:br>
              <a:rPr lang="en-US" altLang="es-AR" sz="1500" b="1" dirty="0"/>
            </a:br>
            <a:br>
              <a:rPr lang="en-US" altLang="es-AR" sz="1500" b="1" dirty="0"/>
            </a:br>
            <a:br>
              <a:rPr lang="en-US" altLang="es-AR" sz="1500" b="1" dirty="0"/>
            </a:br>
            <a:br>
              <a:rPr lang="en-US" altLang="es-AR" sz="1500" b="1" dirty="0"/>
            </a:br>
            <a:r>
              <a:rPr lang="en-US" altLang="es-AR" sz="1500" b="1" dirty="0"/>
              <a:t>                                                        </a:t>
            </a:r>
            <a:br>
              <a:rPr lang="en-US" altLang="es-AR" sz="1500" b="1" dirty="0"/>
            </a:br>
            <a:br>
              <a:rPr lang="en-US" altLang="es-AR" sz="1500" b="1" dirty="0"/>
            </a:br>
            <a:br>
              <a:rPr lang="en-US" altLang="es-AR" sz="1500" b="1" dirty="0"/>
            </a:br>
            <a:br>
              <a:rPr lang="en-US" altLang="es-AR" sz="1500" b="1" dirty="0"/>
            </a:br>
            <a:br>
              <a:rPr lang="en-US" altLang="es-AR" sz="1500" b="1" dirty="0"/>
            </a:br>
            <a:br>
              <a:rPr lang="en-US" altLang="es-AR" sz="1500" b="1" dirty="0"/>
            </a:br>
            <a:br>
              <a:rPr lang="en-US" altLang="es-AR" sz="1500" b="1" dirty="0"/>
            </a:br>
            <a:br>
              <a:rPr lang="en-US" altLang="es-AR" sz="1500" b="1" dirty="0"/>
            </a:br>
            <a:r>
              <a:rPr lang="en-US" altLang="es-AR" sz="3100" b="1" dirty="0" err="1"/>
              <a:t>Clase</a:t>
            </a:r>
            <a:r>
              <a:rPr lang="en-US" altLang="es-AR" sz="3100" b="1" dirty="0"/>
              <a:t> 5: </a:t>
            </a:r>
            <a:br>
              <a:rPr lang="en-US" altLang="es-AR" sz="3100" b="1" dirty="0"/>
            </a:br>
            <a:r>
              <a:rPr lang="en-US" altLang="es-AR" sz="3100" b="1" dirty="0" err="1"/>
              <a:t>Principales</a:t>
            </a:r>
            <a:r>
              <a:rPr lang="en-US" altLang="es-AR" sz="3100" b="1" dirty="0"/>
              <a:t> </a:t>
            </a:r>
            <a:r>
              <a:rPr lang="en-US" altLang="es-AR" sz="3100" b="1" dirty="0" err="1"/>
              <a:t>Desafíos</a:t>
            </a:r>
            <a:r>
              <a:rPr lang="en-US" altLang="es-AR" sz="3100" b="1" dirty="0"/>
              <a:t> </a:t>
            </a:r>
            <a:r>
              <a:rPr lang="en-US" altLang="es-AR" sz="3100" b="1" dirty="0" err="1"/>
              <a:t>Ambientales</a:t>
            </a:r>
            <a:br>
              <a:rPr lang="en-US" altLang="es-AR" sz="3100" b="1" dirty="0"/>
            </a:br>
            <a:br>
              <a:rPr lang="en-US" altLang="es-AR" sz="3100" b="1" dirty="0"/>
            </a:br>
            <a:r>
              <a:rPr lang="en-US" altLang="es-AR" sz="3100" b="1" dirty="0"/>
              <a:t>Sol Klas, 16 de mayo 2023                                                        </a:t>
            </a:r>
            <a:br>
              <a:rPr lang="en-US" altLang="es-AR" sz="3100" b="1" dirty="0"/>
            </a:br>
            <a:br>
              <a:rPr lang="en-US" altLang="es-AR" sz="3100" b="1" dirty="0"/>
            </a:br>
            <a:endParaRPr lang="en-US" altLang="es-AR" sz="3100" b="1" dirty="0"/>
          </a:p>
        </p:txBody>
      </p:sp>
      <p:sp>
        <p:nvSpPr>
          <p:cNvPr id="12294" name="Freeform: Shape 7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3">
            <a:extLst>
              <a:ext uri="{FF2B5EF4-FFF2-40B4-BE49-F238E27FC236}">
                <a16:creationId xmlns:a16="http://schemas.microsoft.com/office/drawing/2014/main" id="{1D802522-FF9F-3A4F-AF4B-BDE0F1409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8"/>
          <a:stretch/>
        </p:blipFill>
        <p:spPr bwMode="auto">
          <a:xfrm>
            <a:off x="0" y="14377"/>
            <a:ext cx="5561304" cy="6331095"/>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4">
            <a:extLst>
              <a:ext uri="{FF2B5EF4-FFF2-40B4-BE49-F238E27FC236}">
                <a16:creationId xmlns:a16="http://schemas.microsoft.com/office/drawing/2014/main" id="{A5EA1ADF-1AFA-D549-B774-2C83CDD16A65}"/>
              </a:ext>
            </a:extLst>
          </p:cNvPr>
          <p:cNvSpPr>
            <a:spLocks noChangeArrowheads="1"/>
          </p:cNvSpPr>
          <p:nvPr/>
        </p:nvSpPr>
        <p:spPr bwMode="auto">
          <a:xfrm>
            <a:off x="7436310" y="4899934"/>
            <a:ext cx="4466605" cy="1246495"/>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lvl1pPr>
              <a:spcBef>
                <a:spcPct val="20000"/>
              </a:spcBef>
              <a:buChar char="•"/>
              <a:defRPr sz="2500">
                <a:solidFill>
                  <a:srgbClr val="000066"/>
                </a:solidFill>
                <a:latin typeface="Tahoma" panose="020B0604030504040204" pitchFamily="34" charset="0"/>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9pPr>
          </a:lstStyle>
          <a:p>
            <a:pPr algn="ctr" eaLnBrk="1" hangingPunct="1">
              <a:spcBef>
                <a:spcPct val="0"/>
              </a:spcBef>
              <a:spcAft>
                <a:spcPts val="600"/>
              </a:spcAft>
              <a:buFontTx/>
              <a:buNone/>
              <a:defRPr/>
            </a:pPr>
            <a:r>
              <a:rPr lang="es-AR" altLang="es-AR" sz="2400">
                <a:solidFill>
                  <a:schemeClr val="tx1"/>
                </a:solidFill>
                <a:latin typeface="Verdana" panose="020B0604030504040204" pitchFamily="34" charset="0"/>
                <a:hlinkClick r:id="rId4">
                  <a:extLst>
                    <a:ext uri="{A12FA001-AC4F-418D-AE19-62706E023703}">
                      <ahyp:hlinkClr xmlns:ahyp="http://schemas.microsoft.com/office/drawing/2018/hyperlinkcolor" val="tx"/>
                    </a:ext>
                  </a:extLst>
                </a:hlinkClick>
              </a:rPr>
              <a:t>sklas@uade.edu.ar</a:t>
            </a:r>
            <a:r>
              <a:rPr lang="es-AR" altLang="es-AR" sz="2400">
                <a:solidFill>
                  <a:schemeClr val="tx1"/>
                </a:solidFill>
                <a:latin typeface="Verdana" panose="020B0604030504040204" pitchFamily="34" charset="0"/>
              </a:rPr>
              <a:t> </a:t>
            </a:r>
          </a:p>
          <a:p>
            <a:pPr algn="ctr" eaLnBrk="1" hangingPunct="1">
              <a:spcBef>
                <a:spcPct val="0"/>
              </a:spcBef>
              <a:spcAft>
                <a:spcPts val="600"/>
              </a:spcAft>
              <a:buFontTx/>
              <a:buNone/>
              <a:defRPr/>
            </a:pPr>
            <a:r>
              <a:rPr lang="es-AR" altLang="es-AR" sz="2400">
                <a:solidFill>
                  <a:schemeClr val="tx1"/>
                </a:solidFill>
                <a:latin typeface="Verdana" panose="020B0604030504040204" pitchFamily="34" charset="0"/>
                <a:hlinkClick r:id="rId5">
                  <a:extLst>
                    <a:ext uri="{A12FA001-AC4F-418D-AE19-62706E023703}">
                      <ahyp:hlinkClr xmlns:ahyp="http://schemas.microsoft.com/office/drawing/2018/hyperlinkcolor" val="tx"/>
                    </a:ext>
                  </a:extLst>
                </a:hlinkClick>
              </a:rPr>
              <a:t>sol.klas99@gmail.com</a:t>
            </a:r>
            <a:endParaRPr lang="es-AR" altLang="es-AR" sz="2400">
              <a:solidFill>
                <a:schemeClr val="tx1"/>
              </a:solidFill>
              <a:latin typeface="Verdana" panose="020B0604030504040204" pitchFamily="34" charset="0"/>
            </a:endParaRPr>
          </a:p>
          <a:p>
            <a:pPr lvl="3" algn="ctr" eaLnBrk="1" hangingPunct="1">
              <a:spcBef>
                <a:spcPct val="0"/>
              </a:spcBef>
              <a:spcAft>
                <a:spcPts val="600"/>
              </a:spcAft>
              <a:buFontTx/>
              <a:buNone/>
              <a:defRPr/>
            </a:pPr>
            <a:endParaRPr lang="es-AR" altLang="es-AR" sz="1700">
              <a:solidFill>
                <a:schemeClr val="bg2"/>
              </a:solidFill>
              <a:latin typeface="Verdana" panose="020B0604030504040204" pitchFamily="34" charset="0"/>
            </a:endParaRPr>
          </a:p>
        </p:txBody>
      </p:sp>
      <p:sp>
        <p:nvSpPr>
          <p:cNvPr id="4" name="CuadroTexto 3">
            <a:extLst>
              <a:ext uri="{FF2B5EF4-FFF2-40B4-BE49-F238E27FC236}">
                <a16:creationId xmlns:a16="http://schemas.microsoft.com/office/drawing/2014/main" id="{D2153D12-90DA-A34F-BB9A-7035B7FC5277}"/>
              </a:ext>
            </a:extLst>
          </p:cNvPr>
          <p:cNvSpPr txBox="1"/>
          <p:nvPr/>
        </p:nvSpPr>
        <p:spPr>
          <a:xfrm>
            <a:off x="5686425" y="6515100"/>
            <a:ext cx="184731" cy="369332"/>
          </a:xfrm>
          <a:prstGeom prst="rect">
            <a:avLst/>
          </a:prstGeom>
          <a:noFill/>
        </p:spPr>
        <p:txBody>
          <a:bodyPr wrap="none" rtlCol="0">
            <a:spAutoFit/>
          </a:bodyPr>
          <a:lstStyle/>
          <a:p>
            <a:endParaRPr lang="es-AR"/>
          </a:p>
        </p:txBody>
      </p:sp>
    </p:spTree>
    <p:extLst>
      <p:ext uri="{BB962C8B-B14F-4D97-AF65-F5344CB8AC3E}">
        <p14:creationId xmlns:p14="http://schemas.microsoft.com/office/powerpoint/2010/main" val="29619181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5602" name="1 Título">
            <a:extLst>
              <a:ext uri="{FF2B5EF4-FFF2-40B4-BE49-F238E27FC236}">
                <a16:creationId xmlns:a16="http://schemas.microsoft.com/office/drawing/2014/main" id="{18296B71-CD6E-F04D-8B2A-264A998CD311}"/>
              </a:ext>
            </a:extLst>
          </p:cNvPr>
          <p:cNvSpPr>
            <a:spLocks noGrp="1"/>
          </p:cNvSpPr>
          <p:nvPr>
            <p:ph type="title" idx="4294967295"/>
          </p:nvPr>
        </p:nvSpPr>
        <p:spPr>
          <a:xfrm>
            <a:off x="6634134" y="1396289"/>
            <a:ext cx="5006336" cy="1325563"/>
          </a:xfrm>
        </p:spPr>
        <p:txBody>
          <a:bodyPr vert="horz" lIns="91440" tIns="45720" rIns="91440" bIns="45720" rtlCol="0" anchor="ctr">
            <a:normAutofit/>
          </a:bodyPr>
          <a:lstStyle/>
          <a:p>
            <a:r>
              <a:rPr lang="en-US" altLang="es-AR"/>
              <a:t>¿Y entonces </a:t>
            </a:r>
            <a:r>
              <a:rPr lang="en-US" altLang="es-AR" b="1"/>
              <a:t>Medio Ambiente</a:t>
            </a:r>
            <a:r>
              <a:rPr lang="en-US" altLang="es-AR"/>
              <a:t>?</a:t>
            </a:r>
          </a:p>
        </p:txBody>
      </p:sp>
      <p:sp>
        <p:nvSpPr>
          <p:cNvPr id="73" name="Freeform: Shape 7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4" name="Picture 6" descr="medio-ambiente">
            <a:extLst>
              <a:ext uri="{FF2B5EF4-FFF2-40B4-BE49-F238E27FC236}">
                <a16:creationId xmlns:a16="http://schemas.microsoft.com/office/drawing/2014/main" id="{D8F78B4C-2647-0742-88F2-96099542F3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9" r="-1"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2 Marcador de contenido">
            <a:extLst>
              <a:ext uri="{FF2B5EF4-FFF2-40B4-BE49-F238E27FC236}">
                <a16:creationId xmlns:a16="http://schemas.microsoft.com/office/drawing/2014/main" id="{340E4FD6-DE9D-7248-8124-759F8E46FAD1}"/>
              </a:ext>
            </a:extLst>
          </p:cNvPr>
          <p:cNvSpPr>
            <a:spLocks noGrp="1"/>
          </p:cNvSpPr>
          <p:nvPr>
            <p:ph idx="4294967295"/>
          </p:nvPr>
        </p:nvSpPr>
        <p:spPr>
          <a:xfrm>
            <a:off x="6638578" y="2871982"/>
            <a:ext cx="5004073" cy="3181684"/>
          </a:xfrm>
        </p:spPr>
        <p:txBody>
          <a:bodyPr vert="horz" lIns="91440" tIns="45720" rIns="91440" bIns="45720" rtlCol="0" anchor="t">
            <a:normAutofit/>
          </a:bodyPr>
          <a:lstStyle/>
          <a:p>
            <a:r>
              <a:rPr lang="en-US" altLang="es-AR" sz="1800"/>
              <a:t>Lo definimos como la relación entre </a:t>
            </a:r>
            <a:br>
              <a:rPr lang="en-US" altLang="es-AR" sz="1800"/>
            </a:br>
            <a:r>
              <a:rPr lang="en-US" altLang="es-AR" sz="1800" b="1"/>
              <a:t>la naturaleza y las sociedades</a:t>
            </a:r>
            <a:r>
              <a:rPr lang="en-US" altLang="es-AR" sz="1800"/>
              <a:t>.</a:t>
            </a:r>
            <a:br>
              <a:rPr lang="en-US" altLang="es-AR" sz="1800"/>
            </a:br>
            <a:endParaRPr lang="en-US" altLang="es-AR" sz="1800"/>
          </a:p>
          <a:p>
            <a:r>
              <a:rPr lang="en-US" altLang="es-AR" sz="1800"/>
              <a:t>La relación entre nosotros, como seres sociales, y nuestro entorno, como sistema natural, se caracteriza por una retroalimentación permanente.</a:t>
            </a:r>
            <a:br>
              <a:rPr lang="en-US" altLang="es-AR" sz="1800"/>
            </a:br>
            <a:endParaRPr lang="en-US" altLang="es-AR" sz="1800"/>
          </a:p>
          <a:p>
            <a:r>
              <a:rPr lang="en-US" altLang="es-AR" sz="1800"/>
              <a:t>En este proceso surge un nuevo sistema al que llamamos medio ambiente. </a:t>
            </a:r>
          </a:p>
        </p:txBody>
      </p:sp>
    </p:spTree>
    <p:extLst>
      <p:ext uri="{BB962C8B-B14F-4D97-AF65-F5344CB8AC3E}">
        <p14:creationId xmlns:p14="http://schemas.microsoft.com/office/powerpoint/2010/main" val="324470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626" name="1 Título">
            <a:extLst>
              <a:ext uri="{FF2B5EF4-FFF2-40B4-BE49-F238E27FC236}">
                <a16:creationId xmlns:a16="http://schemas.microsoft.com/office/drawing/2014/main" id="{7492EC5E-91F0-CA4B-9665-CFC17A3EF81F}"/>
              </a:ext>
            </a:extLst>
          </p:cNvPr>
          <p:cNvSpPr>
            <a:spLocks noGrp="1"/>
          </p:cNvSpPr>
          <p:nvPr>
            <p:ph type="title" idx="4294967295"/>
          </p:nvPr>
        </p:nvSpPr>
        <p:spPr>
          <a:xfrm>
            <a:off x="6634134" y="1396289"/>
            <a:ext cx="5006336" cy="1325563"/>
          </a:xfrm>
        </p:spPr>
        <p:txBody>
          <a:bodyPr vert="horz" lIns="91440" tIns="45720" rIns="91440" bIns="45720" rtlCol="0" anchor="ctr">
            <a:normAutofit/>
          </a:bodyPr>
          <a:lstStyle/>
          <a:p>
            <a:r>
              <a:rPr lang="en-US" altLang="es-AR" sz="4100" dirty="0"/>
              <a:t>Pero, ¡¿qué </a:t>
            </a:r>
            <a:r>
              <a:rPr lang="en-US" altLang="es-AR" sz="4100" dirty="0" err="1"/>
              <a:t>tiene</a:t>
            </a:r>
            <a:r>
              <a:rPr lang="en-US" altLang="es-AR" sz="4100" dirty="0"/>
              <a:t> que </a:t>
            </a:r>
            <a:r>
              <a:rPr lang="en-US" altLang="es-AR" sz="4100" dirty="0" err="1"/>
              <a:t>ver</a:t>
            </a:r>
            <a:r>
              <a:rPr lang="en-US" altLang="es-AR" sz="4100" dirty="0"/>
              <a:t> la </a:t>
            </a:r>
            <a:r>
              <a:rPr lang="en-US" altLang="es-AR" sz="4100" b="1" dirty="0" err="1"/>
              <a:t>tecnología</a:t>
            </a:r>
            <a:r>
              <a:rPr lang="en-US" altLang="es-AR" sz="4100" dirty="0"/>
              <a:t>?!</a:t>
            </a:r>
          </a:p>
        </p:txBody>
      </p:sp>
      <p:sp>
        <p:nvSpPr>
          <p:cNvPr id="73" name="Freeform: Shape 7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628" name="Picture 5" descr="tecnologia-futuro-avances-tecnologicos">
            <a:extLst>
              <a:ext uri="{FF2B5EF4-FFF2-40B4-BE49-F238E27FC236}">
                <a16:creationId xmlns:a16="http://schemas.microsoft.com/office/drawing/2014/main" id="{DDCABF46-C223-0D49-AA10-EF463EF71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70" r="8650"/>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2 Marcador de contenido">
            <a:extLst>
              <a:ext uri="{FF2B5EF4-FFF2-40B4-BE49-F238E27FC236}">
                <a16:creationId xmlns:a16="http://schemas.microsoft.com/office/drawing/2014/main" id="{09FC782B-C8B3-2A4D-80B0-9B6CDC7449AF}"/>
              </a:ext>
            </a:extLst>
          </p:cNvPr>
          <p:cNvSpPr>
            <a:spLocks noGrp="1"/>
          </p:cNvSpPr>
          <p:nvPr>
            <p:ph idx="4294967295"/>
          </p:nvPr>
        </p:nvSpPr>
        <p:spPr>
          <a:xfrm>
            <a:off x="6638578" y="2871982"/>
            <a:ext cx="5004073" cy="3181684"/>
          </a:xfrm>
        </p:spPr>
        <p:txBody>
          <a:bodyPr vert="horz" lIns="91440" tIns="45720" rIns="91440" bIns="45720" rtlCol="0" anchor="t">
            <a:normAutofit/>
          </a:bodyPr>
          <a:lstStyle/>
          <a:p>
            <a:pPr marL="0"/>
            <a:r>
              <a:rPr lang="en-US" altLang="es-AR" sz="1800"/>
              <a:t>La relación entre la sociedad con el sistema natural se produce por medio de las llamadas </a:t>
            </a:r>
            <a:r>
              <a:rPr lang="en-US" altLang="es-ES" sz="1800"/>
              <a:t>“</a:t>
            </a:r>
            <a:r>
              <a:rPr lang="en-US" altLang="es-AR" sz="1800"/>
              <a:t>tecnologías</a:t>
            </a:r>
            <a:r>
              <a:rPr lang="en-US" altLang="es-ES" sz="1800"/>
              <a:t>”</a:t>
            </a:r>
            <a:r>
              <a:rPr lang="en-US" altLang="es-AR" sz="1800"/>
              <a:t>, entendidas </a:t>
            </a:r>
            <a:r>
              <a:rPr lang="en-US" altLang="es-AR" sz="1800" b="1"/>
              <a:t>como </a:t>
            </a:r>
            <a:r>
              <a:rPr lang="en-US" altLang="es-ES" sz="1800" b="1"/>
              <a:t>“</a:t>
            </a:r>
            <a:r>
              <a:rPr lang="en-US" altLang="es-AR" sz="1800" b="1"/>
              <a:t>una cierta manera de hacer las cosas</a:t>
            </a:r>
            <a:r>
              <a:rPr lang="en-US" altLang="es-ES" sz="1800" b="1"/>
              <a:t>”</a:t>
            </a:r>
            <a:r>
              <a:rPr lang="en-US" altLang="es-AR" sz="1800" b="1"/>
              <a:t>.</a:t>
            </a:r>
          </a:p>
          <a:p>
            <a:pPr marL="0"/>
            <a:endParaRPr lang="en-US" altLang="es-AR" sz="1800" b="1"/>
          </a:p>
          <a:p>
            <a:pPr marL="0"/>
            <a:r>
              <a:rPr lang="en-US" altLang="es-AR" sz="1800"/>
              <a:t>Cada sociedad posee un estilo tecnológico determinado que es el resultado de las interacciones entre la oferta natural -o los recursos naturales disponibles- y su sistema social, su cultura o sus intereses económicos. </a:t>
            </a:r>
          </a:p>
        </p:txBody>
      </p:sp>
    </p:spTree>
    <p:extLst>
      <p:ext uri="{BB962C8B-B14F-4D97-AF65-F5344CB8AC3E}">
        <p14:creationId xmlns:p14="http://schemas.microsoft.com/office/powerpoint/2010/main" val="189178620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650" name="1 Título">
            <a:extLst>
              <a:ext uri="{FF2B5EF4-FFF2-40B4-BE49-F238E27FC236}">
                <a16:creationId xmlns:a16="http://schemas.microsoft.com/office/drawing/2014/main" id="{BBDEE23A-9460-7E41-83F1-43E252E2497C}"/>
              </a:ext>
            </a:extLst>
          </p:cNvPr>
          <p:cNvSpPr>
            <a:spLocks noGrp="1"/>
          </p:cNvSpPr>
          <p:nvPr>
            <p:ph type="title" idx="4294967295"/>
          </p:nvPr>
        </p:nvSpPr>
        <p:spPr>
          <a:xfrm>
            <a:off x="5244699" y="1396289"/>
            <a:ext cx="6387102" cy="1325563"/>
          </a:xfrm>
        </p:spPr>
        <p:txBody>
          <a:bodyPr vert="horz" lIns="91440" tIns="45720" rIns="91440" bIns="45720" rtlCol="0" anchor="ctr">
            <a:normAutofit/>
          </a:bodyPr>
          <a:lstStyle/>
          <a:p>
            <a:r>
              <a:rPr lang="en-US" altLang="es-AR"/>
              <a:t>¿Biodiversidad o diversidad biológica?</a:t>
            </a:r>
          </a:p>
        </p:txBody>
      </p:sp>
      <p:sp>
        <p:nvSpPr>
          <p:cNvPr id="74" name="Freeform: Shape 73">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653" name="Picture 6" descr="biodiversidad">
            <a:extLst>
              <a:ext uri="{FF2B5EF4-FFF2-40B4-BE49-F238E27FC236}">
                <a16:creationId xmlns:a16="http://schemas.microsoft.com/office/drawing/2014/main" id="{BF4C0583-7E02-BE4D-9588-F7E9786A5A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4567" y="315925"/>
            <a:ext cx="2578608" cy="24496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Shape 7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652" name="Picture 5" descr="biodiversidad001">
            <a:extLst>
              <a:ext uri="{FF2B5EF4-FFF2-40B4-BE49-F238E27FC236}">
                <a16:creationId xmlns:a16="http://schemas.microsoft.com/office/drawing/2014/main" id="{DDA7D529-01FF-D14D-B4DC-41B59EF78C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686" y="4764427"/>
            <a:ext cx="2395728" cy="1853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2 Marcador de contenido">
            <a:extLst>
              <a:ext uri="{FF2B5EF4-FFF2-40B4-BE49-F238E27FC236}">
                <a16:creationId xmlns:a16="http://schemas.microsoft.com/office/drawing/2014/main" id="{AF1E7951-C73E-264F-801E-17B7CEA5963C}"/>
              </a:ext>
            </a:extLst>
          </p:cNvPr>
          <p:cNvSpPr>
            <a:spLocks noGrp="1"/>
          </p:cNvSpPr>
          <p:nvPr>
            <p:ph idx="4294967295"/>
          </p:nvPr>
        </p:nvSpPr>
        <p:spPr>
          <a:xfrm>
            <a:off x="5249143" y="2871982"/>
            <a:ext cx="6382657" cy="3181684"/>
          </a:xfrm>
        </p:spPr>
        <p:txBody>
          <a:bodyPr vert="horz" lIns="91440" tIns="45720" rIns="91440" bIns="45720" rtlCol="0" anchor="t">
            <a:normAutofit/>
          </a:bodyPr>
          <a:lstStyle/>
          <a:p>
            <a:pPr marL="0"/>
            <a:r>
              <a:rPr lang="en-US" altLang="es-AR" sz="1800"/>
              <a:t>Se </a:t>
            </a:r>
            <a:r>
              <a:rPr lang="en-US" altLang="es-AR" sz="1800" err="1"/>
              <a:t>refiere</a:t>
            </a:r>
            <a:r>
              <a:rPr lang="en-US" altLang="es-AR" sz="1800"/>
              <a:t> a la </a:t>
            </a:r>
            <a:r>
              <a:rPr lang="en-US" altLang="es-AR" sz="1800" b="1" err="1"/>
              <a:t>variabilidad</a:t>
            </a:r>
            <a:r>
              <a:rPr lang="en-US" altLang="es-AR" sz="1800" b="1"/>
              <a:t> de </a:t>
            </a:r>
            <a:r>
              <a:rPr lang="en-US" altLang="es-AR" sz="1800" b="1" err="1"/>
              <a:t>organismos</a:t>
            </a:r>
            <a:r>
              <a:rPr lang="en-US" altLang="es-AR" sz="1800" b="1"/>
              <a:t> </a:t>
            </a:r>
            <a:r>
              <a:rPr lang="en-US" altLang="es-AR" sz="1800" b="1" err="1"/>
              <a:t>vivos</a:t>
            </a:r>
            <a:r>
              <a:rPr lang="en-US" altLang="es-AR" sz="1800" b="1"/>
              <a:t> de </a:t>
            </a:r>
            <a:r>
              <a:rPr lang="en-US" altLang="es-AR" sz="1800" b="1" err="1"/>
              <a:t>cualquier</a:t>
            </a:r>
            <a:r>
              <a:rPr lang="en-US" altLang="es-AR" sz="1800" b="1"/>
              <a:t> </a:t>
            </a:r>
            <a:r>
              <a:rPr lang="en-US" altLang="es-AR" sz="1800" b="1" err="1"/>
              <a:t>fuente</a:t>
            </a:r>
            <a:r>
              <a:rPr lang="en-US" altLang="es-AR" sz="1800"/>
              <a:t>, </a:t>
            </a:r>
            <a:r>
              <a:rPr lang="en-US" altLang="es-AR" sz="1800" err="1"/>
              <a:t>ya</a:t>
            </a:r>
            <a:r>
              <a:rPr lang="en-US" altLang="es-AR" sz="1800"/>
              <a:t> </a:t>
            </a:r>
            <a:r>
              <a:rPr lang="en-US" altLang="es-AR" sz="1800" err="1"/>
              <a:t>sean</a:t>
            </a:r>
            <a:r>
              <a:rPr lang="en-US" altLang="es-AR" sz="1800"/>
              <a:t> </a:t>
            </a:r>
            <a:r>
              <a:rPr lang="en-US" altLang="es-AR" sz="1800" err="1"/>
              <a:t>ecosistemas</a:t>
            </a:r>
            <a:r>
              <a:rPr lang="en-US" altLang="es-AR" sz="1800"/>
              <a:t> </a:t>
            </a:r>
            <a:r>
              <a:rPr lang="en-US" altLang="es-AR" sz="1800" err="1"/>
              <a:t>terrestres</a:t>
            </a:r>
            <a:r>
              <a:rPr lang="en-US" altLang="es-AR" sz="1800"/>
              <a:t>, </a:t>
            </a:r>
            <a:r>
              <a:rPr lang="en-US" altLang="es-AR" sz="1800" err="1"/>
              <a:t>marinos</a:t>
            </a:r>
            <a:r>
              <a:rPr lang="en-US" altLang="es-AR" sz="1800"/>
              <a:t>, u </a:t>
            </a:r>
            <a:r>
              <a:rPr lang="en-US" altLang="es-AR" sz="1800" err="1"/>
              <a:t>otros</a:t>
            </a:r>
            <a:r>
              <a:rPr lang="en-US" altLang="es-AR" sz="1800"/>
              <a:t> </a:t>
            </a:r>
            <a:r>
              <a:rPr lang="en-US" altLang="es-AR" sz="1800" err="1"/>
              <a:t>sistemas</a:t>
            </a:r>
            <a:r>
              <a:rPr lang="en-US" altLang="es-AR" sz="1800"/>
              <a:t> </a:t>
            </a:r>
            <a:r>
              <a:rPr lang="en-US" altLang="es-AR" sz="1800" err="1"/>
              <a:t>acuáticos</a:t>
            </a:r>
            <a:r>
              <a:rPr lang="en-US" altLang="es-AR" sz="1800"/>
              <a:t>, y los </a:t>
            </a:r>
            <a:r>
              <a:rPr lang="en-US" altLang="es-AR" sz="1800" err="1"/>
              <a:t>complejos</a:t>
            </a:r>
            <a:r>
              <a:rPr lang="en-US" altLang="es-AR" sz="1800"/>
              <a:t> </a:t>
            </a:r>
            <a:r>
              <a:rPr lang="en-US" altLang="es-AR" sz="1800" err="1"/>
              <a:t>ecológicos</a:t>
            </a:r>
            <a:r>
              <a:rPr lang="en-US" altLang="es-AR" sz="1800"/>
              <a:t> de los que </a:t>
            </a:r>
            <a:r>
              <a:rPr lang="en-US" altLang="es-AR" sz="1800" err="1"/>
              <a:t>forman</a:t>
            </a:r>
            <a:r>
              <a:rPr lang="en-US" altLang="es-AR" sz="1800"/>
              <a:t> </a:t>
            </a:r>
            <a:r>
              <a:rPr lang="en-US" altLang="es-AR" sz="1800" err="1"/>
              <a:t>parte</a:t>
            </a:r>
            <a:r>
              <a:rPr lang="en-US" altLang="es-AR" sz="1800"/>
              <a:t>. </a:t>
            </a:r>
          </a:p>
          <a:p>
            <a:pPr marL="0"/>
            <a:endParaRPr lang="en-US" altLang="es-AR" sz="1800"/>
          </a:p>
          <a:p>
            <a:pPr marL="0"/>
            <a:r>
              <a:rPr lang="en-US" altLang="es-AR" sz="1800" err="1"/>
              <a:t>Comprende</a:t>
            </a:r>
            <a:r>
              <a:rPr lang="en-US" altLang="es-AR" sz="1800"/>
              <a:t> la </a:t>
            </a:r>
            <a:r>
              <a:rPr lang="en-US" altLang="es-AR" sz="1800" err="1"/>
              <a:t>diversidad</a:t>
            </a:r>
            <a:r>
              <a:rPr lang="en-US" altLang="es-AR" sz="1800"/>
              <a:t> dentro de </a:t>
            </a:r>
            <a:r>
              <a:rPr lang="en-US" altLang="es-AR" sz="1800" err="1"/>
              <a:t>cada</a:t>
            </a:r>
            <a:r>
              <a:rPr lang="en-US" altLang="es-AR" sz="1800"/>
              <a:t> </a:t>
            </a:r>
            <a:r>
              <a:rPr lang="en-US" altLang="es-AR" sz="1800" err="1"/>
              <a:t>especie</a:t>
            </a:r>
            <a:r>
              <a:rPr lang="en-US" altLang="es-AR" sz="1800"/>
              <a:t>, entre las </a:t>
            </a:r>
            <a:r>
              <a:rPr lang="en-US" altLang="es-AR" sz="1800" err="1"/>
              <a:t>especies</a:t>
            </a:r>
            <a:r>
              <a:rPr lang="en-US" altLang="es-AR" sz="1800"/>
              <a:t>, y la </a:t>
            </a:r>
            <a:r>
              <a:rPr lang="en-US" altLang="es-AR" sz="1800" err="1"/>
              <a:t>diversidad</a:t>
            </a:r>
            <a:r>
              <a:rPr lang="en-US" altLang="es-AR" sz="1800"/>
              <a:t> de los </a:t>
            </a:r>
            <a:r>
              <a:rPr lang="en-US" altLang="es-AR" sz="1800" err="1"/>
              <a:t>ecosistemas</a:t>
            </a:r>
            <a:r>
              <a:rPr lang="en-US" altLang="es-AR" sz="1800"/>
              <a:t> (ONU, 1992).   </a:t>
            </a:r>
          </a:p>
          <a:p>
            <a:pPr marL="0" indent="0">
              <a:buNone/>
            </a:pPr>
            <a:r>
              <a:rPr lang="en-US" altLang="es-AR" sz="1800"/>
              <a:t>  </a:t>
            </a:r>
          </a:p>
        </p:txBody>
      </p:sp>
    </p:spTree>
    <p:extLst>
      <p:ext uri="{BB962C8B-B14F-4D97-AF65-F5344CB8AC3E}">
        <p14:creationId xmlns:p14="http://schemas.microsoft.com/office/powerpoint/2010/main" val="28438160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8674" name="1 Título">
            <a:extLst>
              <a:ext uri="{FF2B5EF4-FFF2-40B4-BE49-F238E27FC236}">
                <a16:creationId xmlns:a16="http://schemas.microsoft.com/office/drawing/2014/main" id="{E099FC03-E74E-6B46-B914-063783B457D7}"/>
              </a:ext>
            </a:extLst>
          </p:cNvPr>
          <p:cNvSpPr>
            <a:spLocks noGrp="1"/>
          </p:cNvSpPr>
          <p:nvPr>
            <p:ph type="title" idx="4294967295"/>
          </p:nvPr>
        </p:nvSpPr>
        <p:spPr>
          <a:xfrm>
            <a:off x="6634134" y="1396289"/>
            <a:ext cx="5006336" cy="1325563"/>
          </a:xfrm>
        </p:spPr>
        <p:txBody>
          <a:bodyPr vert="horz" lIns="91440" tIns="45720" rIns="91440" bIns="45720" rtlCol="0" anchor="ctr">
            <a:normAutofit/>
          </a:bodyPr>
          <a:lstStyle/>
          <a:p>
            <a:r>
              <a:rPr lang="en-US" altLang="es-AR" sz="2400" b="1" err="1"/>
              <a:t>Diversidad</a:t>
            </a:r>
            <a:r>
              <a:rPr lang="en-US" altLang="es-AR" sz="2400" b="1"/>
              <a:t> </a:t>
            </a:r>
            <a:r>
              <a:rPr lang="en-US" altLang="es-AR" sz="2400" b="1" err="1"/>
              <a:t>Biológica</a:t>
            </a:r>
            <a:r>
              <a:rPr lang="en-US" altLang="es-AR" sz="2400" b="1"/>
              <a:t> Argentina</a:t>
            </a:r>
            <a:r>
              <a:rPr lang="en-US" altLang="es-AR" sz="2400"/>
              <a:t>, </a:t>
            </a:r>
            <a:r>
              <a:rPr lang="en-US" altLang="es-AR" sz="2400" err="1"/>
              <a:t>nuestro</a:t>
            </a:r>
            <a:r>
              <a:rPr lang="en-US" altLang="es-AR" sz="2400"/>
              <a:t> </a:t>
            </a:r>
            <a:r>
              <a:rPr lang="en-US" altLang="es-AR" sz="2400" err="1"/>
              <a:t>patrimonio</a:t>
            </a:r>
            <a:r>
              <a:rPr lang="en-US" altLang="es-AR" sz="2400"/>
              <a:t> natural: </a:t>
            </a:r>
            <a:br>
              <a:rPr lang="en-US" altLang="es-AR" sz="2400"/>
            </a:br>
            <a:r>
              <a:rPr lang="en-US" altLang="es-AR" sz="2400"/>
              <a:t>las </a:t>
            </a:r>
            <a:r>
              <a:rPr lang="en-US" altLang="es-AR" sz="2400" err="1"/>
              <a:t>regiones</a:t>
            </a:r>
            <a:r>
              <a:rPr lang="en-US" altLang="es-AR" sz="2400"/>
              <a:t> </a:t>
            </a:r>
            <a:r>
              <a:rPr lang="en-US" altLang="es-AR" sz="2400" err="1"/>
              <a:t>ecológicas</a:t>
            </a:r>
            <a:r>
              <a:rPr lang="en-US" altLang="es-AR" sz="2400"/>
              <a:t> o eco </a:t>
            </a:r>
            <a:r>
              <a:rPr lang="en-US" altLang="es-AR" sz="2400" err="1"/>
              <a:t>regiones</a:t>
            </a:r>
            <a:r>
              <a:rPr lang="en-US" altLang="es-AR" sz="2400"/>
              <a:t> </a:t>
            </a:r>
          </a:p>
        </p:txBody>
      </p:sp>
      <p:sp>
        <p:nvSpPr>
          <p:cNvPr id="73" name="Freeform: Shape 7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676" name="Picture 5" descr="logo-final-congreso-conservacion">
            <a:extLst>
              <a:ext uri="{FF2B5EF4-FFF2-40B4-BE49-F238E27FC236}">
                <a16:creationId xmlns:a16="http://schemas.microsoft.com/office/drawing/2014/main" id="{00808F1B-CADE-E447-B7D3-6FDFC42C50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6" r="259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2 Marcador de contenido">
            <a:extLst>
              <a:ext uri="{FF2B5EF4-FFF2-40B4-BE49-F238E27FC236}">
                <a16:creationId xmlns:a16="http://schemas.microsoft.com/office/drawing/2014/main" id="{1A040303-D5FF-7445-B90B-C34136C69D0C}"/>
              </a:ext>
            </a:extLst>
          </p:cNvPr>
          <p:cNvSpPr>
            <a:spLocks noGrp="1"/>
          </p:cNvSpPr>
          <p:nvPr>
            <p:ph idx="4294967295"/>
          </p:nvPr>
        </p:nvSpPr>
        <p:spPr>
          <a:xfrm>
            <a:off x="6638578" y="2871982"/>
            <a:ext cx="5004073" cy="3181684"/>
          </a:xfrm>
        </p:spPr>
        <p:txBody>
          <a:bodyPr vert="horz" lIns="91440" tIns="45720" rIns="91440" bIns="45720" rtlCol="0" anchor="t">
            <a:normAutofit/>
          </a:bodyPr>
          <a:lstStyle/>
          <a:p>
            <a:pPr marL="0"/>
            <a:r>
              <a:rPr lang="en-US" altLang="es-AR" sz="1800" dirty="0"/>
              <a:t>Son </a:t>
            </a:r>
            <a:r>
              <a:rPr lang="en-US" altLang="es-AR" sz="1800" dirty="0" err="1"/>
              <a:t>grandes</a:t>
            </a:r>
            <a:r>
              <a:rPr lang="en-US" altLang="es-AR" sz="1800" dirty="0"/>
              <a:t> </a:t>
            </a:r>
            <a:r>
              <a:rPr lang="en-US" altLang="es-AR" sz="1800" dirty="0" err="1"/>
              <a:t>áreas</a:t>
            </a:r>
            <a:r>
              <a:rPr lang="en-US" altLang="es-AR" sz="1800" dirty="0"/>
              <a:t>, </a:t>
            </a:r>
            <a:r>
              <a:rPr lang="en-US" altLang="es-AR" sz="1800" dirty="0" err="1"/>
              <a:t>relativamente</a:t>
            </a:r>
            <a:r>
              <a:rPr lang="en-US" altLang="es-AR" sz="1800" dirty="0"/>
              <a:t> </a:t>
            </a:r>
            <a:r>
              <a:rPr lang="en-US" altLang="es-AR" sz="1800" dirty="0" err="1"/>
              <a:t>homogéneas</a:t>
            </a:r>
            <a:r>
              <a:rPr lang="en-US" altLang="es-AR" sz="1800" dirty="0"/>
              <a:t>, </a:t>
            </a:r>
            <a:r>
              <a:rPr lang="en-US" altLang="es-AR" sz="1800" dirty="0" err="1"/>
              <a:t>en</a:t>
            </a:r>
            <a:r>
              <a:rPr lang="en-US" altLang="es-AR" sz="1800" dirty="0"/>
              <a:t> las que hay </a:t>
            </a:r>
            <a:r>
              <a:rPr lang="en-US" altLang="es-AR" sz="1800" dirty="0" err="1"/>
              <a:t>diferentes</a:t>
            </a:r>
            <a:r>
              <a:rPr lang="en-US" altLang="es-AR" sz="1800" dirty="0"/>
              <a:t> </a:t>
            </a:r>
            <a:r>
              <a:rPr lang="en-US" altLang="es-AR" sz="1800" dirty="0" err="1"/>
              <a:t>comunidades</a:t>
            </a:r>
            <a:r>
              <a:rPr lang="en-US" altLang="es-AR" sz="1800" dirty="0"/>
              <a:t> naturales que </a:t>
            </a:r>
            <a:r>
              <a:rPr lang="en-US" altLang="es-AR" sz="1800" dirty="0" err="1"/>
              <a:t>tienen</a:t>
            </a:r>
            <a:r>
              <a:rPr lang="en-US" altLang="es-AR" sz="1800" dirty="0"/>
              <a:t> </a:t>
            </a:r>
            <a:r>
              <a:rPr lang="en-US" altLang="es-AR" sz="1800" dirty="0" err="1"/>
              <a:t>en</a:t>
            </a:r>
            <a:r>
              <a:rPr lang="en-US" altLang="es-AR" sz="1800" dirty="0"/>
              <a:t> </a:t>
            </a:r>
            <a:r>
              <a:rPr lang="en-US" altLang="es-AR" sz="1800" dirty="0" err="1"/>
              <a:t>común</a:t>
            </a:r>
            <a:r>
              <a:rPr lang="en-US" altLang="es-AR" sz="1800" dirty="0"/>
              <a:t> </a:t>
            </a:r>
            <a:r>
              <a:rPr lang="en-US" altLang="es-AR" sz="1800" b="1" dirty="0"/>
              <a:t>un gran </a:t>
            </a:r>
            <a:r>
              <a:rPr lang="en-US" altLang="es-AR" sz="1800" b="1" dirty="0" err="1"/>
              <a:t>número</a:t>
            </a:r>
            <a:r>
              <a:rPr lang="en-US" altLang="es-AR" sz="1800" b="1" dirty="0"/>
              <a:t> de </a:t>
            </a:r>
            <a:r>
              <a:rPr lang="en-US" altLang="es-AR" sz="1800" b="1" dirty="0" err="1"/>
              <a:t>especies</a:t>
            </a:r>
            <a:r>
              <a:rPr lang="en-US" altLang="es-AR" sz="1800" b="1" dirty="0"/>
              <a:t> y </a:t>
            </a:r>
            <a:r>
              <a:rPr lang="en-US" altLang="es-AR" sz="1800" b="1" dirty="0" err="1"/>
              <a:t>condiciones</a:t>
            </a:r>
            <a:r>
              <a:rPr lang="en-US" altLang="es-AR" sz="1800" b="1" dirty="0"/>
              <a:t> </a:t>
            </a:r>
            <a:r>
              <a:rPr lang="en-US" altLang="es-AR" sz="1800" b="1" dirty="0" err="1"/>
              <a:t>ambientales</a:t>
            </a:r>
            <a:r>
              <a:rPr lang="en-US" altLang="es-AR" sz="1800" dirty="0"/>
              <a:t>. </a:t>
            </a:r>
          </a:p>
          <a:p>
            <a:pPr marL="0"/>
            <a:endParaRPr lang="en-US" altLang="es-AR" sz="1800" dirty="0"/>
          </a:p>
          <a:p>
            <a:pPr marL="0"/>
            <a:r>
              <a:rPr lang="en-US" altLang="es-AR" sz="1800" dirty="0"/>
              <a:t>Son el </a:t>
            </a:r>
            <a:r>
              <a:rPr lang="en-US" altLang="es-AR" sz="1800" dirty="0" err="1"/>
              <a:t>nivel</a:t>
            </a:r>
            <a:r>
              <a:rPr lang="en-US" altLang="es-AR" sz="1800" dirty="0"/>
              <a:t> de </a:t>
            </a:r>
            <a:r>
              <a:rPr lang="en-US" altLang="es-AR" sz="1800" dirty="0" err="1"/>
              <a:t>organización</a:t>
            </a:r>
            <a:r>
              <a:rPr lang="en-US" altLang="es-AR" sz="1800" dirty="0"/>
              <a:t> </a:t>
            </a:r>
            <a:r>
              <a:rPr lang="en-US" altLang="es-AR" sz="1800" dirty="0" err="1"/>
              <a:t>biológica</a:t>
            </a:r>
            <a:r>
              <a:rPr lang="en-US" altLang="es-AR" sz="1800" dirty="0"/>
              <a:t> </a:t>
            </a:r>
            <a:r>
              <a:rPr lang="en-US" altLang="es-AR" sz="1800" dirty="0" err="1"/>
              <a:t>más</a:t>
            </a:r>
            <a:r>
              <a:rPr lang="en-US" altLang="es-AR" sz="1800" dirty="0"/>
              <a:t> </a:t>
            </a:r>
            <a:r>
              <a:rPr lang="en-US" altLang="es-AR" sz="1800" dirty="0" err="1"/>
              <a:t>apropiado</a:t>
            </a:r>
            <a:r>
              <a:rPr lang="en-US" altLang="es-AR" sz="1800" dirty="0"/>
              <a:t> para </a:t>
            </a:r>
            <a:r>
              <a:rPr lang="en-US" altLang="es-AR" sz="1800" b="1" dirty="0" err="1"/>
              <a:t>conservar</a:t>
            </a:r>
            <a:r>
              <a:rPr lang="en-US" altLang="es-AR" sz="1800" dirty="0"/>
              <a:t> la </a:t>
            </a:r>
            <a:r>
              <a:rPr lang="en-US" altLang="es-AR" sz="1800" dirty="0" err="1"/>
              <a:t>variabilidad</a:t>
            </a:r>
            <a:r>
              <a:rPr lang="en-US" altLang="es-AR" sz="1800" dirty="0"/>
              <a:t> de </a:t>
            </a:r>
            <a:r>
              <a:rPr lang="en-US" altLang="es-AR" sz="1800" dirty="0" err="1"/>
              <a:t>especies</a:t>
            </a:r>
            <a:r>
              <a:rPr lang="en-US" altLang="es-AR" sz="1800" dirty="0"/>
              <a:t>, de </a:t>
            </a:r>
            <a:r>
              <a:rPr lang="en-US" altLang="es-AR" sz="1800" dirty="0" err="1"/>
              <a:t>ecosistemas</a:t>
            </a:r>
            <a:r>
              <a:rPr lang="en-US" altLang="es-AR" sz="1800" dirty="0"/>
              <a:t> y de sus </a:t>
            </a:r>
            <a:r>
              <a:rPr lang="en-US" altLang="es-AR" sz="1800" dirty="0" err="1"/>
              <a:t>funciones</a:t>
            </a:r>
            <a:r>
              <a:rPr lang="en-US" altLang="es-AR" sz="1800" dirty="0"/>
              <a:t>. </a:t>
            </a:r>
          </a:p>
          <a:p>
            <a:pPr marL="0"/>
            <a:endParaRPr lang="en-US" altLang="es-AR" sz="1800" dirty="0"/>
          </a:p>
        </p:txBody>
      </p:sp>
    </p:spTree>
    <p:extLst>
      <p:ext uri="{BB962C8B-B14F-4D97-AF65-F5344CB8AC3E}">
        <p14:creationId xmlns:p14="http://schemas.microsoft.com/office/powerpoint/2010/main" val="31586030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1 Título">
            <a:extLst>
              <a:ext uri="{FF2B5EF4-FFF2-40B4-BE49-F238E27FC236}">
                <a16:creationId xmlns:a16="http://schemas.microsoft.com/office/drawing/2014/main" id="{9F63CC8F-7B2C-CB48-89E2-4C57262DE86C}"/>
              </a:ext>
            </a:extLst>
          </p:cNvPr>
          <p:cNvSpPr>
            <a:spLocks noGrp="1"/>
          </p:cNvSpPr>
          <p:nvPr>
            <p:ph type="title" idx="4294967295"/>
          </p:nvPr>
        </p:nvSpPr>
        <p:spPr>
          <a:xfrm>
            <a:off x="4635591" y="1152240"/>
            <a:ext cx="6586491" cy="1286160"/>
          </a:xfrm>
        </p:spPr>
        <p:txBody>
          <a:bodyPr vert="horz" lIns="91440" tIns="45720" rIns="91440" bIns="45720" rtlCol="0" anchor="b">
            <a:normAutofit/>
          </a:bodyPr>
          <a:lstStyle/>
          <a:p>
            <a:r>
              <a:rPr lang="en-US" altLang="es-AR" sz="4100" b="1" err="1"/>
              <a:t>Mapa</a:t>
            </a:r>
            <a:r>
              <a:rPr lang="en-US" altLang="es-AR" sz="4100" b="1"/>
              <a:t> de las 18 Eco </a:t>
            </a:r>
            <a:r>
              <a:rPr lang="en-US" altLang="es-AR" sz="4100" b="1" err="1"/>
              <a:t>regiones</a:t>
            </a:r>
            <a:r>
              <a:rPr lang="en-US" altLang="es-AR" sz="4100" b="1"/>
              <a:t> del </a:t>
            </a:r>
            <a:r>
              <a:rPr lang="en-US" altLang="es-AR" sz="4100" b="1" err="1"/>
              <a:t>país</a:t>
            </a:r>
            <a:r>
              <a:rPr lang="en-US" altLang="es-AR" sz="4100" b="1"/>
              <a:t>.</a:t>
            </a:r>
          </a:p>
        </p:txBody>
      </p:sp>
      <p:sp>
        <p:nvSpPr>
          <p:cNvPr id="29700" name="5 Rectángulo">
            <a:extLst>
              <a:ext uri="{FF2B5EF4-FFF2-40B4-BE49-F238E27FC236}">
                <a16:creationId xmlns:a16="http://schemas.microsoft.com/office/drawing/2014/main" id="{403AFE63-D33B-A340-8BF8-290BD41CA012}"/>
              </a:ext>
            </a:extLst>
          </p:cNvPr>
          <p:cNvSpPr>
            <a:spLocks noChangeArrowheads="1"/>
          </p:cNvSpPr>
          <p:nvPr/>
        </p:nvSpPr>
        <p:spPr bwMode="auto">
          <a:xfrm>
            <a:off x="5350933" y="2540505"/>
            <a:ext cx="6423183" cy="34320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lnSpcReduction="10000"/>
          </a:bodyPr>
          <a:lstStyle>
            <a:lvl1pPr>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s-AR" sz="1700" b="1" dirty="0">
                <a:solidFill>
                  <a:schemeClr val="tx1"/>
                </a:solidFill>
                <a:latin typeface="+mn-lt"/>
                <a:ea typeface="+mn-ea"/>
                <a:cs typeface="+mn-cs"/>
              </a:rPr>
              <a:t>El </a:t>
            </a:r>
            <a:r>
              <a:rPr lang="en-US" altLang="es-AR" sz="1700" b="1" dirty="0" err="1">
                <a:solidFill>
                  <a:schemeClr val="tx1"/>
                </a:solidFill>
                <a:latin typeface="+mn-lt"/>
                <a:ea typeface="+mn-ea"/>
                <a:cs typeface="+mn-cs"/>
              </a:rPr>
              <a:t>país</a:t>
            </a:r>
            <a:r>
              <a:rPr lang="en-US" altLang="es-AR" sz="1700" b="1" dirty="0">
                <a:solidFill>
                  <a:schemeClr val="tx1"/>
                </a:solidFill>
                <a:latin typeface="+mn-lt"/>
                <a:ea typeface="+mn-ea"/>
                <a:cs typeface="+mn-cs"/>
              </a:rPr>
              <a:t> </a:t>
            </a:r>
            <a:r>
              <a:rPr lang="en-US" altLang="es-AR" sz="1700" b="1" dirty="0" err="1">
                <a:solidFill>
                  <a:schemeClr val="tx1"/>
                </a:solidFill>
                <a:latin typeface="+mn-lt"/>
                <a:ea typeface="+mn-ea"/>
                <a:cs typeface="+mn-cs"/>
              </a:rPr>
              <a:t>cuenta</a:t>
            </a:r>
            <a:r>
              <a:rPr lang="en-US" altLang="es-AR" sz="1700" b="1" dirty="0">
                <a:solidFill>
                  <a:schemeClr val="tx1"/>
                </a:solidFill>
                <a:latin typeface="+mn-lt"/>
                <a:ea typeface="+mn-ea"/>
                <a:cs typeface="+mn-cs"/>
              </a:rPr>
              <a:t> con 15 eco </a:t>
            </a:r>
            <a:r>
              <a:rPr lang="en-US" altLang="es-AR" sz="1700" b="1" dirty="0" err="1">
                <a:solidFill>
                  <a:schemeClr val="tx1"/>
                </a:solidFill>
                <a:latin typeface="+mn-lt"/>
                <a:ea typeface="+mn-ea"/>
                <a:cs typeface="+mn-cs"/>
              </a:rPr>
              <a:t>regiones</a:t>
            </a:r>
            <a:r>
              <a:rPr lang="en-US" altLang="es-AR" sz="1700" b="1" dirty="0">
                <a:solidFill>
                  <a:schemeClr val="tx1"/>
                </a:solidFill>
                <a:latin typeface="+mn-lt"/>
                <a:ea typeface="+mn-ea"/>
                <a:cs typeface="+mn-cs"/>
              </a:rPr>
              <a:t> </a:t>
            </a:r>
            <a:r>
              <a:rPr lang="en-US" altLang="es-AR" sz="1700" b="1" dirty="0" err="1">
                <a:solidFill>
                  <a:schemeClr val="tx1"/>
                </a:solidFill>
                <a:latin typeface="+mn-lt"/>
                <a:ea typeface="+mn-ea"/>
                <a:cs typeface="+mn-cs"/>
              </a:rPr>
              <a:t>terrestres</a:t>
            </a:r>
            <a:r>
              <a:rPr lang="en-US" altLang="es-AR" sz="1700" b="1" dirty="0">
                <a:solidFill>
                  <a:schemeClr val="tx1"/>
                </a:solidFill>
                <a:latin typeface="+mn-lt"/>
                <a:ea typeface="+mn-ea"/>
                <a:cs typeface="+mn-cs"/>
              </a:rPr>
              <a:t> y 3 marinas</a:t>
            </a:r>
          </a:p>
          <a:p>
            <a:pPr>
              <a:lnSpc>
                <a:spcPct val="90000"/>
              </a:lnSpc>
              <a:spcBef>
                <a:spcPct val="0"/>
              </a:spcBef>
              <a:spcAft>
                <a:spcPts val="600"/>
              </a:spcAft>
              <a:buNone/>
            </a:pPr>
            <a:r>
              <a:rPr lang="en-US" altLang="es-AR" sz="1700" i="1" dirty="0">
                <a:solidFill>
                  <a:schemeClr val="tx1"/>
                </a:solidFill>
                <a:latin typeface="+mn-lt"/>
                <a:ea typeface="+mn-ea"/>
                <a:cs typeface="+mn-cs"/>
              </a:rPr>
              <a:t> </a:t>
            </a:r>
          </a:p>
          <a:p>
            <a:pPr indent="-228600">
              <a:lnSpc>
                <a:spcPct val="90000"/>
              </a:lnSpc>
              <a:spcBef>
                <a:spcPct val="0"/>
              </a:spcBef>
              <a:spcAft>
                <a:spcPts val="600"/>
              </a:spcAft>
              <a:buFont typeface="Arial" panose="020B0604020202020204" pitchFamily="34" charset="0"/>
              <a:buChar char="•"/>
            </a:pPr>
            <a:r>
              <a:rPr lang="en-US" altLang="es-AR" sz="1700" i="1" dirty="0" err="1">
                <a:solidFill>
                  <a:schemeClr val="tx1"/>
                </a:solidFill>
                <a:latin typeface="+mn-lt"/>
                <a:ea typeface="+mn-ea"/>
                <a:cs typeface="+mn-cs"/>
              </a:rPr>
              <a:t>Nuestro</a:t>
            </a:r>
            <a:r>
              <a:rPr lang="en-US" altLang="es-AR" sz="1700" i="1" dirty="0">
                <a:solidFill>
                  <a:schemeClr val="tx1"/>
                </a:solidFill>
                <a:latin typeface="+mn-lt"/>
                <a:ea typeface="+mn-ea"/>
                <a:cs typeface="+mn-cs"/>
              </a:rPr>
              <a:t> </a:t>
            </a:r>
            <a:r>
              <a:rPr lang="en-US" altLang="es-AR" sz="1700" i="1" dirty="0" err="1">
                <a:solidFill>
                  <a:schemeClr val="tx1"/>
                </a:solidFill>
                <a:latin typeface="+mn-lt"/>
                <a:ea typeface="+mn-ea"/>
                <a:cs typeface="+mn-cs"/>
              </a:rPr>
              <a:t>patrimonio</a:t>
            </a:r>
            <a:r>
              <a:rPr lang="en-US" altLang="es-AR" sz="1700" i="1" dirty="0">
                <a:solidFill>
                  <a:schemeClr val="tx1"/>
                </a:solidFill>
                <a:latin typeface="+mn-lt"/>
                <a:ea typeface="+mn-ea"/>
                <a:cs typeface="+mn-cs"/>
              </a:rPr>
              <a:t> </a:t>
            </a:r>
            <a:r>
              <a:rPr lang="en-US" altLang="es-AR" sz="1700" i="1" dirty="0" err="1">
                <a:solidFill>
                  <a:schemeClr val="tx1"/>
                </a:solidFill>
                <a:latin typeface="+mn-lt"/>
                <a:ea typeface="+mn-ea"/>
                <a:cs typeface="+mn-cs"/>
              </a:rPr>
              <a:t>consta</a:t>
            </a:r>
            <a:r>
              <a:rPr lang="en-US" altLang="es-AR" sz="1700" i="1" dirty="0">
                <a:solidFill>
                  <a:schemeClr val="tx1"/>
                </a:solidFill>
                <a:latin typeface="+mn-lt"/>
                <a:ea typeface="+mn-ea"/>
                <a:cs typeface="+mn-cs"/>
              </a:rPr>
              <a:t> de </a:t>
            </a:r>
            <a:r>
              <a:rPr lang="en-US" altLang="es-AR" sz="1700" i="1" dirty="0" err="1">
                <a:solidFill>
                  <a:schemeClr val="tx1"/>
                </a:solidFill>
                <a:latin typeface="+mn-lt"/>
                <a:ea typeface="+mn-ea"/>
                <a:cs typeface="+mn-cs"/>
              </a:rPr>
              <a:t>aproximadamente</a:t>
            </a:r>
            <a:r>
              <a:rPr lang="en-US" altLang="es-AR" sz="1700" i="1" dirty="0">
                <a:solidFill>
                  <a:schemeClr val="tx1"/>
                </a:solidFill>
                <a:latin typeface="+mn-lt"/>
                <a:ea typeface="+mn-ea"/>
                <a:cs typeface="+mn-cs"/>
              </a:rPr>
              <a:t>: </a:t>
            </a:r>
          </a:p>
          <a:p>
            <a:pPr indent="-228600">
              <a:lnSpc>
                <a:spcPct val="90000"/>
              </a:lnSpc>
              <a:spcBef>
                <a:spcPct val="0"/>
              </a:spcBef>
              <a:spcAft>
                <a:spcPts val="600"/>
              </a:spcAft>
              <a:buFont typeface="Arial" panose="020B0604020202020204" pitchFamily="34" charset="0"/>
              <a:buChar char="•"/>
            </a:pPr>
            <a:endParaRPr lang="en-US" altLang="es-AR" sz="1700" i="1"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5000 spp. </a:t>
            </a:r>
            <a:r>
              <a:rPr lang="en-US" altLang="es-AR" sz="1700" dirty="0" err="1">
                <a:solidFill>
                  <a:schemeClr val="tx1"/>
                </a:solidFill>
                <a:latin typeface="+mn-lt"/>
                <a:ea typeface="+mn-ea"/>
                <a:cs typeface="+mn-cs"/>
              </a:rPr>
              <a:t>hongos</a:t>
            </a:r>
            <a:endParaRPr lang="en-US" altLang="es-AR" sz="17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9620 spp. </a:t>
            </a:r>
            <a:r>
              <a:rPr lang="en-US" altLang="es-AR" sz="1700" dirty="0" err="1">
                <a:solidFill>
                  <a:schemeClr val="tx1"/>
                </a:solidFill>
                <a:latin typeface="+mn-lt"/>
                <a:ea typeface="+mn-ea"/>
                <a:cs typeface="+mn-cs"/>
              </a:rPr>
              <a:t>helechos</a:t>
            </a:r>
            <a:r>
              <a:rPr lang="en-US" altLang="es-AR" sz="1700" dirty="0">
                <a:solidFill>
                  <a:schemeClr val="tx1"/>
                </a:solidFill>
                <a:latin typeface="+mn-lt"/>
                <a:ea typeface="+mn-ea"/>
                <a:cs typeface="+mn-cs"/>
              </a:rPr>
              <a:t>, </a:t>
            </a:r>
            <a:r>
              <a:rPr lang="en-US" altLang="es-AR" sz="1700" dirty="0" err="1">
                <a:solidFill>
                  <a:schemeClr val="tx1"/>
                </a:solidFill>
                <a:latin typeface="+mn-lt"/>
                <a:ea typeface="+mn-ea"/>
                <a:cs typeface="+mn-cs"/>
              </a:rPr>
              <a:t>gimnospermas</a:t>
            </a:r>
            <a:r>
              <a:rPr lang="en-US" altLang="es-AR" sz="1700" dirty="0">
                <a:solidFill>
                  <a:schemeClr val="tx1"/>
                </a:solidFill>
                <a:latin typeface="+mn-lt"/>
                <a:ea typeface="+mn-ea"/>
                <a:cs typeface="+mn-cs"/>
              </a:rPr>
              <a:t> y </a:t>
            </a:r>
            <a:r>
              <a:rPr lang="en-US" altLang="es-AR" sz="1700" dirty="0" err="1">
                <a:solidFill>
                  <a:schemeClr val="tx1"/>
                </a:solidFill>
                <a:latin typeface="+mn-lt"/>
                <a:ea typeface="+mn-ea"/>
                <a:cs typeface="+mn-cs"/>
              </a:rPr>
              <a:t>angiospermas</a:t>
            </a:r>
            <a:endParaRPr lang="en-US" altLang="es-AR" sz="17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2000 spp. </a:t>
            </a:r>
            <a:r>
              <a:rPr lang="en-US" altLang="es-AR" sz="1700" dirty="0" err="1">
                <a:solidFill>
                  <a:schemeClr val="tx1"/>
                </a:solidFill>
                <a:latin typeface="+mn-lt"/>
                <a:ea typeface="+mn-ea"/>
                <a:cs typeface="+mn-cs"/>
              </a:rPr>
              <a:t>insectos</a:t>
            </a:r>
            <a:r>
              <a:rPr lang="en-US" altLang="es-AR" sz="1700" dirty="0">
                <a:solidFill>
                  <a:schemeClr val="tx1"/>
                </a:solidFill>
                <a:latin typeface="+mn-lt"/>
                <a:ea typeface="+mn-ea"/>
                <a:cs typeface="+mn-cs"/>
              </a:rPr>
              <a:t> </a:t>
            </a: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700 spp. </a:t>
            </a:r>
            <a:r>
              <a:rPr lang="en-US" altLang="es-AR" sz="1700" dirty="0" err="1">
                <a:solidFill>
                  <a:schemeClr val="tx1"/>
                </a:solidFill>
                <a:latin typeface="+mn-lt"/>
                <a:ea typeface="+mn-ea"/>
                <a:cs typeface="+mn-cs"/>
              </a:rPr>
              <a:t>peces</a:t>
            </a:r>
            <a:endParaRPr lang="en-US" altLang="es-AR" sz="17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156 spp. </a:t>
            </a:r>
            <a:r>
              <a:rPr lang="en-US" altLang="es-AR" sz="1700" dirty="0" err="1">
                <a:solidFill>
                  <a:schemeClr val="tx1"/>
                </a:solidFill>
                <a:latin typeface="+mn-lt"/>
                <a:ea typeface="+mn-ea"/>
                <a:cs typeface="+mn-cs"/>
              </a:rPr>
              <a:t>anfibios</a:t>
            </a:r>
            <a:endParaRPr lang="en-US" altLang="es-AR" sz="17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300 spp. reptiles</a:t>
            </a: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1000 </a:t>
            </a:r>
            <a:r>
              <a:rPr lang="en-US" altLang="es-AR" sz="1700" dirty="0" err="1">
                <a:solidFill>
                  <a:schemeClr val="tx1"/>
                </a:solidFill>
                <a:latin typeface="+mn-lt"/>
                <a:ea typeface="+mn-ea"/>
                <a:cs typeface="+mn-cs"/>
              </a:rPr>
              <a:t>spp.aves</a:t>
            </a:r>
            <a:endParaRPr lang="en-US" altLang="es-AR" sz="17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700" dirty="0">
                <a:solidFill>
                  <a:schemeClr val="tx1"/>
                </a:solidFill>
                <a:latin typeface="+mn-lt"/>
                <a:ea typeface="+mn-ea"/>
                <a:cs typeface="+mn-cs"/>
              </a:rPr>
              <a:t>350 spp. </a:t>
            </a:r>
            <a:r>
              <a:rPr lang="en-US" altLang="es-AR" sz="1700" dirty="0" err="1">
                <a:solidFill>
                  <a:schemeClr val="tx1"/>
                </a:solidFill>
                <a:latin typeface="+mn-lt"/>
                <a:ea typeface="+mn-ea"/>
                <a:cs typeface="+mn-cs"/>
              </a:rPr>
              <a:t>mamíferos</a:t>
            </a:r>
            <a:endParaRPr lang="en-US" altLang="es-AR" sz="1700" dirty="0">
              <a:solidFill>
                <a:schemeClr val="tx1"/>
              </a:solidFill>
              <a:latin typeface="+mn-lt"/>
              <a:ea typeface="+mn-ea"/>
              <a:cs typeface="+mn-cs"/>
            </a:endParaRPr>
          </a:p>
        </p:txBody>
      </p:sp>
      <p:pic>
        <p:nvPicPr>
          <p:cNvPr id="29699" name="3 Marcador de contenido">
            <a:extLst>
              <a:ext uri="{FF2B5EF4-FFF2-40B4-BE49-F238E27FC236}">
                <a16:creationId xmlns:a16="http://schemas.microsoft.com/office/drawing/2014/main" id="{CE1EA19D-42F7-2B42-9CDB-2FE3B1B1FFA4}"/>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r="4461"/>
          <a:stretch/>
        </p:blipFill>
        <p:spPr>
          <a:xfrm>
            <a:off x="185194" y="92640"/>
            <a:ext cx="4282185" cy="6335182"/>
          </a:xfrm>
          <a:prstGeom prst="rect">
            <a:avLst/>
          </a:prstGeom>
          <a:effectLst/>
        </p:spPr>
      </p:pic>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FB92"/>
            </a:solidFill>
          </a:ln>
        </p:spPr>
        <p:style>
          <a:lnRef idx="1">
            <a:schemeClr val="accent1"/>
          </a:lnRef>
          <a:fillRef idx="0">
            <a:schemeClr val="accent1"/>
          </a:fillRef>
          <a:effectRef idx="0">
            <a:schemeClr val="accent1"/>
          </a:effectRef>
          <a:fontRef idx="minor">
            <a:schemeClr val="tx1"/>
          </a:fontRef>
        </p:style>
      </p:cxnSp>
      <p:sp>
        <p:nvSpPr>
          <p:cNvPr id="29701" name="6 Rectángulo">
            <a:extLst>
              <a:ext uri="{FF2B5EF4-FFF2-40B4-BE49-F238E27FC236}">
                <a16:creationId xmlns:a16="http://schemas.microsoft.com/office/drawing/2014/main" id="{D57CA788-E1BD-0D46-A8B9-6A0211E5CA0A}"/>
              </a:ext>
            </a:extLst>
          </p:cNvPr>
          <p:cNvSpPr>
            <a:spLocks noChangeArrowheads="1"/>
          </p:cNvSpPr>
          <p:nvPr/>
        </p:nvSpPr>
        <p:spPr bwMode="auto">
          <a:xfrm>
            <a:off x="84127" y="5972537"/>
            <a:ext cx="1675225" cy="455285"/>
          </a:xfrm>
          <a:prstGeom prst="rect">
            <a:avLst/>
          </a:prstGeom>
          <a:solidFill>
            <a:srgbClr val="000000">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lvl1pPr>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spcAft>
                <a:spcPts val="600"/>
              </a:spcAft>
              <a:buFontTx/>
              <a:buNone/>
            </a:pPr>
            <a:r>
              <a:rPr lang="es-AR" altLang="es-AR" sz="1400">
                <a:solidFill>
                  <a:srgbClr val="FFFFFF"/>
                </a:solidFill>
                <a:latin typeface="+mn-lt"/>
                <a:ea typeface="+mn-ea"/>
                <a:cs typeface="+mn-cs"/>
              </a:rPr>
              <a:t>http://www.sib.gov.ar/eco-regiones</a:t>
            </a:r>
          </a:p>
        </p:txBody>
      </p:sp>
    </p:spTree>
    <p:extLst>
      <p:ext uri="{BB962C8B-B14F-4D97-AF65-F5344CB8AC3E}">
        <p14:creationId xmlns:p14="http://schemas.microsoft.com/office/powerpoint/2010/main" val="184265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746" name="1 Título">
            <a:extLst>
              <a:ext uri="{FF2B5EF4-FFF2-40B4-BE49-F238E27FC236}">
                <a16:creationId xmlns:a16="http://schemas.microsoft.com/office/drawing/2014/main" id="{4C48CCA6-FBF4-0447-8215-BB653B614A98}"/>
              </a:ext>
            </a:extLst>
          </p:cNvPr>
          <p:cNvSpPr>
            <a:spLocks noGrp="1"/>
          </p:cNvSpPr>
          <p:nvPr>
            <p:ph type="title" idx="4294967295"/>
          </p:nvPr>
        </p:nvSpPr>
        <p:spPr>
          <a:xfrm>
            <a:off x="6355999" y="1396289"/>
            <a:ext cx="5277333" cy="1325563"/>
          </a:xfrm>
        </p:spPr>
        <p:txBody>
          <a:bodyPr vert="horz" lIns="91440" tIns="45720" rIns="91440" bIns="45720" rtlCol="0" anchor="ctr">
            <a:normAutofit/>
          </a:bodyPr>
          <a:lstStyle/>
          <a:p>
            <a:r>
              <a:rPr lang="en-US" altLang="es-AR" sz="3400" kern="1200">
                <a:solidFill>
                  <a:schemeClr val="tx1"/>
                </a:solidFill>
                <a:latin typeface="+mj-lt"/>
                <a:ea typeface="+mj-ea"/>
                <a:cs typeface="+mj-cs"/>
              </a:rPr>
              <a:t>Los términos siguen… </a:t>
            </a:r>
            <a:br>
              <a:rPr lang="en-US" altLang="es-AR" sz="3400" kern="1200">
                <a:solidFill>
                  <a:schemeClr val="tx1"/>
                </a:solidFill>
                <a:latin typeface="+mj-lt"/>
                <a:ea typeface="+mj-ea"/>
                <a:cs typeface="+mj-cs"/>
              </a:rPr>
            </a:br>
            <a:r>
              <a:rPr lang="en-US" altLang="es-AR" sz="3400" kern="1200">
                <a:solidFill>
                  <a:schemeClr val="tx1"/>
                </a:solidFill>
                <a:latin typeface="+mj-lt"/>
                <a:ea typeface="+mj-ea"/>
                <a:cs typeface="+mj-cs"/>
              </a:rPr>
              <a:t>ahora los </a:t>
            </a:r>
            <a:r>
              <a:rPr lang="en-US" altLang="es-AR" sz="3400" b="1" kern="1200">
                <a:solidFill>
                  <a:schemeClr val="tx1"/>
                </a:solidFill>
                <a:latin typeface="+mj-lt"/>
                <a:ea typeface="+mj-ea"/>
                <a:cs typeface="+mj-cs"/>
              </a:rPr>
              <a:t>Recursos Naturales</a:t>
            </a:r>
          </a:p>
        </p:txBody>
      </p:sp>
      <p:sp>
        <p:nvSpPr>
          <p:cNvPr id="74" name="Freeform: Shape 73">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2056"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49" name="Picture 6" descr="191012_Playa Magagna">
            <a:extLst>
              <a:ext uri="{FF2B5EF4-FFF2-40B4-BE49-F238E27FC236}">
                <a16:creationId xmlns:a16="http://schemas.microsoft.com/office/drawing/2014/main" id="{849B51C6-15B9-3143-830C-84FBF81EB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46" r="-4" b="12848"/>
          <a:stretch/>
        </p:blipFill>
        <p:spPr bwMode="auto">
          <a:xfrm>
            <a:off x="1516648"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Shape 7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48" name="Picture 5" descr="Trevelin_Chubut">
            <a:extLst>
              <a:ext uri="{FF2B5EF4-FFF2-40B4-BE49-F238E27FC236}">
                <a16:creationId xmlns:a16="http://schemas.microsoft.com/office/drawing/2014/main" id="{99493069-F8F2-6E43-88A6-F0A730357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2" r="33" b="3"/>
          <a:stretch/>
        </p:blipFill>
        <p:spPr bwMode="auto">
          <a:xfrm>
            <a:off x="20" y="3075259"/>
            <a:ext cx="4801068" cy="3782741"/>
          </a:xfrm>
          <a:custGeom>
            <a:avLst/>
            <a:gdLst/>
            <a:ahLst/>
            <a:cxnLst/>
            <a:rect l="l" t="t" r="r" b="b"/>
            <a:pathLst>
              <a:path w="4801088" h="3782741">
                <a:moveTo>
                  <a:pt x="2217908" y="0"/>
                </a:moveTo>
                <a:cubicBezTo>
                  <a:pt x="3644559" y="0"/>
                  <a:pt x="4801088" y="1156529"/>
                  <a:pt x="4801088" y="2583180"/>
                </a:cubicBezTo>
                <a:cubicBezTo>
                  <a:pt x="4801088" y="2939843"/>
                  <a:pt x="4728805" y="3279623"/>
                  <a:pt x="4598089" y="3588671"/>
                </a:cubicBezTo>
                <a:lnTo>
                  <a:pt x="4504600" y="3782741"/>
                </a:lnTo>
                <a:lnTo>
                  <a:pt x="0" y="3782741"/>
                </a:lnTo>
                <a:lnTo>
                  <a:pt x="0" y="1263826"/>
                </a:lnTo>
                <a:lnTo>
                  <a:pt x="75894" y="1138900"/>
                </a:lnTo>
                <a:cubicBezTo>
                  <a:pt x="540111" y="451769"/>
                  <a:pt x="1326251" y="0"/>
                  <a:pt x="221790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2 Marcador de contenido">
            <a:extLst>
              <a:ext uri="{FF2B5EF4-FFF2-40B4-BE49-F238E27FC236}">
                <a16:creationId xmlns:a16="http://schemas.microsoft.com/office/drawing/2014/main" id="{76D9DC9D-F6F8-6143-8B65-77F0B244795C}"/>
              </a:ext>
            </a:extLst>
          </p:cNvPr>
          <p:cNvSpPr>
            <a:spLocks noGrp="1"/>
          </p:cNvSpPr>
          <p:nvPr>
            <p:ph idx="4294967295"/>
          </p:nvPr>
        </p:nvSpPr>
        <p:spPr>
          <a:xfrm>
            <a:off x="6360444" y="2871982"/>
            <a:ext cx="5272888" cy="3181684"/>
          </a:xfrm>
        </p:spPr>
        <p:txBody>
          <a:bodyPr vert="horz" lIns="91440" tIns="45720" rIns="91440" bIns="45720" rtlCol="0" anchor="t">
            <a:normAutofit/>
          </a:bodyPr>
          <a:lstStyle/>
          <a:p>
            <a:r>
              <a:rPr lang="en-US" altLang="es-AR" sz="1500"/>
              <a:t>Se entiende por recursos naturales a los </a:t>
            </a:r>
            <a:r>
              <a:rPr lang="en-US" altLang="es-AR" sz="1500" b="1"/>
              <a:t>elementos y fuerzas de la naturaleza </a:t>
            </a:r>
            <a:r>
              <a:rPr lang="en-US" altLang="es-AR" sz="1500"/>
              <a:t>que podemos utilizar y aprovechar para mejorar nuestra calidad de vida (INTA, 2007).   </a:t>
            </a:r>
          </a:p>
          <a:p>
            <a:endParaRPr lang="en-US" altLang="es-AR" sz="1500"/>
          </a:p>
          <a:p>
            <a:r>
              <a:rPr lang="en-US" altLang="es-AR" sz="1500"/>
              <a:t>Se lo vincula al término </a:t>
            </a:r>
            <a:r>
              <a:rPr lang="en-US" altLang="es-AR" sz="1500" b="1"/>
              <a:t>bien ambiental</a:t>
            </a:r>
            <a:r>
              <a:rPr lang="en-US" altLang="es-AR" sz="1500"/>
              <a:t> como productos de la naturaleza directamente valorados y aprovechados.</a:t>
            </a:r>
          </a:p>
          <a:p>
            <a:endParaRPr lang="en-US" altLang="es-AR" sz="1500"/>
          </a:p>
          <a:p>
            <a:r>
              <a:rPr lang="en-US" altLang="es-AR" sz="1500"/>
              <a:t>Los recursos naturales </a:t>
            </a:r>
            <a:r>
              <a:rPr lang="en-US" altLang="es-AR" sz="1500" b="1"/>
              <a:t>abarcan también </a:t>
            </a:r>
            <a:r>
              <a:rPr lang="en-US" altLang="es-AR" sz="1500"/>
              <a:t>las </a:t>
            </a:r>
            <a:r>
              <a:rPr lang="en-US" altLang="es-AR" sz="1500" b="1" u="sng"/>
              <a:t>funciones y servicios ecosistémicos</a:t>
            </a:r>
            <a:r>
              <a:rPr lang="en-US" altLang="es-AR" sz="1500"/>
              <a:t> de protección, regulación y producción que proveen los ecosistemas y que satisfacen las necesidades humanas. </a:t>
            </a:r>
          </a:p>
          <a:p>
            <a:endParaRPr lang="en-US" altLang="es-AR" sz="1500"/>
          </a:p>
        </p:txBody>
      </p:sp>
    </p:spTree>
    <p:extLst>
      <p:ext uri="{BB962C8B-B14F-4D97-AF65-F5344CB8AC3E}">
        <p14:creationId xmlns:p14="http://schemas.microsoft.com/office/powerpoint/2010/main" val="15669256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0" name="1 Título">
            <a:extLst>
              <a:ext uri="{FF2B5EF4-FFF2-40B4-BE49-F238E27FC236}">
                <a16:creationId xmlns:a16="http://schemas.microsoft.com/office/drawing/2014/main" id="{FF89D6ED-1EB3-9F4E-890C-BD9C69D6E58C}"/>
              </a:ext>
            </a:extLst>
          </p:cNvPr>
          <p:cNvSpPr>
            <a:spLocks noGrp="1"/>
          </p:cNvSpPr>
          <p:nvPr>
            <p:ph type="title" idx="4294967295"/>
          </p:nvPr>
        </p:nvSpPr>
        <p:spPr>
          <a:xfrm>
            <a:off x="943277" y="712269"/>
            <a:ext cx="3370998" cy="5502264"/>
          </a:xfrm>
        </p:spPr>
        <p:txBody>
          <a:bodyPr vert="horz" lIns="91440" tIns="45720" rIns="91440" bIns="45720" rtlCol="0" anchor="ctr">
            <a:normAutofit/>
          </a:bodyPr>
          <a:lstStyle/>
          <a:p>
            <a:r>
              <a:rPr lang="en-US" altLang="es-AR" sz="3700" b="1" kern="1200">
                <a:solidFill>
                  <a:schemeClr val="tx1"/>
                </a:solidFill>
                <a:latin typeface="+mj-lt"/>
                <a:ea typeface="+mj-ea"/>
                <a:cs typeface="+mj-cs"/>
              </a:rPr>
              <a:t>SERVICIOS ECOSISTEMICOS</a:t>
            </a:r>
          </a:p>
        </p:txBody>
      </p:sp>
      <p:cxnSp>
        <p:nvCxnSpPr>
          <p:cNvPr id="139" name="Straight Connector 138">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773" name="2 Marcador de contenido">
            <a:extLst>
              <a:ext uri="{FF2B5EF4-FFF2-40B4-BE49-F238E27FC236}">
                <a16:creationId xmlns:a16="http://schemas.microsoft.com/office/drawing/2014/main" id="{8E92026C-4CA5-42E8-AC65-A99DDC12F4AB}"/>
              </a:ext>
            </a:extLst>
          </p:cNvPr>
          <p:cNvGraphicFramePr>
            <a:graphicFrameLocks noGrp="1"/>
          </p:cNvGraphicFramePr>
          <p:nvPr>
            <p:ph idx="4294967295"/>
            <p:extLst>
              <p:ext uri="{D42A27DB-BD31-4B8C-83A1-F6EECF244321}">
                <p14:modId xmlns:p14="http://schemas.microsoft.com/office/powerpoint/2010/main" val="32225887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43864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Título">
            <a:extLst>
              <a:ext uri="{FF2B5EF4-FFF2-40B4-BE49-F238E27FC236}">
                <a16:creationId xmlns:a16="http://schemas.microsoft.com/office/drawing/2014/main" id="{4C7CBD8D-B81A-3143-A980-61176C6C3113}"/>
              </a:ext>
            </a:extLst>
          </p:cNvPr>
          <p:cNvSpPr>
            <a:spLocks noGrp="1"/>
          </p:cNvSpPr>
          <p:nvPr>
            <p:ph type="title" idx="4294967295"/>
          </p:nvPr>
        </p:nvSpPr>
        <p:spPr>
          <a:xfrm>
            <a:off x="630936" y="640080"/>
            <a:ext cx="5255514" cy="1481328"/>
          </a:xfrm>
        </p:spPr>
        <p:txBody>
          <a:bodyPr vert="horz" lIns="91440" tIns="45720" rIns="91440" bIns="45720" rtlCol="0" anchor="b">
            <a:normAutofit/>
          </a:bodyPr>
          <a:lstStyle/>
          <a:p>
            <a:r>
              <a:rPr lang="en-US" altLang="es-AR" sz="2400" kern="1200" dirty="0">
                <a:solidFill>
                  <a:schemeClr val="tx1"/>
                </a:solidFill>
                <a:latin typeface="+mj-lt"/>
                <a:ea typeface="+mj-ea"/>
                <a:cs typeface="+mj-cs"/>
              </a:rPr>
              <a:t>¿Por </a:t>
            </a:r>
            <a:r>
              <a:rPr lang="en-US" altLang="es-AR" sz="2400" kern="1200" dirty="0" err="1">
                <a:solidFill>
                  <a:schemeClr val="tx1"/>
                </a:solidFill>
                <a:latin typeface="+mj-lt"/>
                <a:ea typeface="+mj-ea"/>
                <a:cs typeface="+mj-cs"/>
              </a:rPr>
              <a:t>qué</a:t>
            </a:r>
            <a:r>
              <a:rPr lang="en-US" altLang="es-AR" sz="2400" kern="1200" dirty="0">
                <a:solidFill>
                  <a:schemeClr val="tx1"/>
                </a:solidFill>
                <a:latin typeface="+mj-lt"/>
                <a:ea typeface="+mj-ea"/>
                <a:cs typeface="+mj-cs"/>
              </a:rPr>
              <a:t> </a:t>
            </a:r>
            <a:r>
              <a:rPr lang="en-US" altLang="es-AR" sz="2400" b="1" kern="1200" dirty="0">
                <a:solidFill>
                  <a:schemeClr val="tx1"/>
                </a:solidFill>
                <a:latin typeface="+mj-lt"/>
                <a:ea typeface="+mj-ea"/>
                <a:cs typeface="+mj-cs"/>
              </a:rPr>
              <a:t>Conservar y Usar </a:t>
            </a:r>
            <a:r>
              <a:rPr lang="en-US" altLang="es-AR" sz="2400" b="1" kern="1200" dirty="0" err="1">
                <a:solidFill>
                  <a:schemeClr val="tx1"/>
                </a:solidFill>
                <a:latin typeface="+mj-lt"/>
                <a:ea typeface="+mj-ea"/>
                <a:cs typeface="+mj-cs"/>
              </a:rPr>
              <a:t>Racionalmente</a:t>
            </a:r>
            <a:r>
              <a:rPr lang="en-US" altLang="es-AR" sz="2400" b="1" kern="1200" dirty="0">
                <a:solidFill>
                  <a:schemeClr val="tx1"/>
                </a:solidFill>
                <a:latin typeface="+mj-lt"/>
                <a:ea typeface="+mj-ea"/>
                <a:cs typeface="+mj-cs"/>
              </a:rPr>
              <a:t> </a:t>
            </a:r>
            <a:r>
              <a:rPr lang="en-US" altLang="es-AR" sz="2400" b="1" kern="1200" dirty="0" err="1">
                <a:solidFill>
                  <a:schemeClr val="tx1"/>
                </a:solidFill>
                <a:latin typeface="+mj-lt"/>
                <a:ea typeface="+mj-ea"/>
                <a:cs typeface="+mj-cs"/>
              </a:rPr>
              <a:t>bienes</a:t>
            </a:r>
            <a:r>
              <a:rPr lang="en-US" altLang="es-AR" sz="2400" b="1" kern="1200" dirty="0">
                <a:solidFill>
                  <a:schemeClr val="tx1"/>
                </a:solidFill>
                <a:latin typeface="+mj-lt"/>
                <a:ea typeface="+mj-ea"/>
                <a:cs typeface="+mj-cs"/>
              </a:rPr>
              <a:t> y </a:t>
            </a:r>
            <a:r>
              <a:rPr lang="en-US" altLang="es-AR" sz="2400" b="1" kern="1200" dirty="0" err="1">
                <a:solidFill>
                  <a:schemeClr val="tx1"/>
                </a:solidFill>
                <a:latin typeface="+mj-lt"/>
                <a:ea typeface="+mj-ea"/>
                <a:cs typeface="+mj-cs"/>
              </a:rPr>
              <a:t>servicos</a:t>
            </a:r>
            <a:r>
              <a:rPr lang="en-US" altLang="es-AR" sz="2400" b="1" kern="1200" dirty="0">
                <a:solidFill>
                  <a:schemeClr val="tx1"/>
                </a:solidFill>
                <a:latin typeface="+mj-lt"/>
                <a:ea typeface="+mj-ea"/>
                <a:cs typeface="+mj-cs"/>
              </a:rPr>
              <a:t> </a:t>
            </a:r>
            <a:r>
              <a:rPr lang="en-US" altLang="es-AR" sz="2400" b="1" kern="1200" dirty="0" err="1">
                <a:solidFill>
                  <a:schemeClr val="tx1"/>
                </a:solidFill>
                <a:latin typeface="+mj-lt"/>
                <a:ea typeface="+mj-ea"/>
                <a:cs typeface="+mj-cs"/>
              </a:rPr>
              <a:t>ambientales</a:t>
            </a:r>
            <a:r>
              <a:rPr lang="en-US" altLang="es-AR" sz="2400" kern="1200" dirty="0">
                <a:solidFill>
                  <a:schemeClr val="tx1"/>
                </a:solidFill>
                <a:latin typeface="+mj-lt"/>
                <a:ea typeface="+mj-ea"/>
                <a:cs typeface="+mj-cs"/>
              </a:rPr>
              <a:t>?</a:t>
            </a:r>
            <a:br>
              <a:rPr lang="en-US" altLang="es-AR" sz="2400" kern="1200" dirty="0">
                <a:solidFill>
                  <a:schemeClr val="tx1"/>
                </a:solidFill>
                <a:latin typeface="+mj-lt"/>
                <a:ea typeface="+mj-ea"/>
                <a:cs typeface="+mj-cs"/>
              </a:rPr>
            </a:br>
            <a:endParaRPr lang="en-US" altLang="es-AR" sz="2400" kern="1200" dirty="0">
              <a:solidFill>
                <a:schemeClr val="tx1"/>
              </a:solidFill>
              <a:latin typeface="+mj-lt"/>
              <a:ea typeface="+mj-ea"/>
              <a:cs typeface="+mj-cs"/>
            </a:endParaRPr>
          </a:p>
        </p:txBody>
      </p:sp>
      <p:sp>
        <p:nvSpPr>
          <p:cNvPr id="34819" name="2 Marcador de contenido">
            <a:extLst>
              <a:ext uri="{FF2B5EF4-FFF2-40B4-BE49-F238E27FC236}">
                <a16:creationId xmlns:a16="http://schemas.microsoft.com/office/drawing/2014/main" id="{F1A48162-D1E1-AE4A-8721-F799C160A997}"/>
              </a:ext>
            </a:extLst>
          </p:cNvPr>
          <p:cNvSpPr>
            <a:spLocks noGrp="1"/>
          </p:cNvSpPr>
          <p:nvPr>
            <p:ph idx="4294967295"/>
          </p:nvPr>
        </p:nvSpPr>
        <p:spPr>
          <a:xfrm>
            <a:off x="630936" y="2660904"/>
            <a:ext cx="4818888" cy="3547872"/>
          </a:xfrm>
        </p:spPr>
        <p:txBody>
          <a:bodyPr vert="horz" lIns="91440" tIns="45720" rIns="91440" bIns="45720" rtlCol="0" anchor="t">
            <a:normAutofit fontScale="85000" lnSpcReduction="20000"/>
          </a:bodyPr>
          <a:lstStyle/>
          <a:p>
            <a:pPr marL="0" algn="just"/>
            <a:r>
              <a:rPr lang="en-US" altLang="es-AR" sz="2400" dirty="0" err="1"/>
              <a:t>Porque</a:t>
            </a:r>
            <a:r>
              <a:rPr lang="en-US" altLang="es-AR" sz="2400" dirty="0"/>
              <a:t> </a:t>
            </a:r>
            <a:r>
              <a:rPr lang="en-US" altLang="es-AR" sz="2400" b="1" dirty="0" err="1"/>
              <a:t>dependemos</a:t>
            </a:r>
            <a:r>
              <a:rPr lang="en-US" altLang="es-AR" sz="2400" b="1" dirty="0"/>
              <a:t> </a:t>
            </a:r>
            <a:r>
              <a:rPr lang="en-US" altLang="es-AR" sz="2400" b="1" dirty="0" err="1"/>
              <a:t>por</a:t>
            </a:r>
            <a:r>
              <a:rPr lang="en-US" altLang="es-AR" sz="2400" b="1" dirty="0"/>
              <a:t> </a:t>
            </a:r>
            <a:r>
              <a:rPr lang="en-US" altLang="es-AR" sz="2400" b="1" dirty="0" err="1"/>
              <a:t>completo</a:t>
            </a:r>
            <a:r>
              <a:rPr lang="en-US" altLang="es-AR" sz="2400" b="1" dirty="0"/>
              <a:t> </a:t>
            </a:r>
            <a:r>
              <a:rPr lang="en-US" altLang="es-AR" sz="2400" dirty="0"/>
              <a:t>de </a:t>
            </a:r>
            <a:r>
              <a:rPr lang="en-US" altLang="es-AR" sz="2400" dirty="0" err="1"/>
              <a:t>los</a:t>
            </a:r>
            <a:r>
              <a:rPr lang="en-US" altLang="es-AR" sz="2400" dirty="0"/>
              <a:t> </a:t>
            </a:r>
            <a:r>
              <a:rPr lang="en-US" altLang="es-AR" sz="2400" dirty="0" err="1"/>
              <a:t>ecosistemas</a:t>
            </a:r>
            <a:r>
              <a:rPr lang="en-US" altLang="es-AR" sz="2400" dirty="0"/>
              <a:t> y de sus </a:t>
            </a:r>
            <a:r>
              <a:rPr lang="en-US" altLang="es-AR" sz="2400" dirty="0" err="1"/>
              <a:t>bienes</a:t>
            </a:r>
            <a:r>
              <a:rPr lang="en-US" altLang="es-AR" sz="2400" dirty="0"/>
              <a:t> y </a:t>
            </a:r>
            <a:r>
              <a:rPr lang="en-US" altLang="es-AR" sz="2400" dirty="0" err="1"/>
              <a:t>servicios</a:t>
            </a:r>
            <a:r>
              <a:rPr lang="en-US" altLang="es-AR" sz="2400" dirty="0"/>
              <a:t>.</a:t>
            </a:r>
          </a:p>
          <a:p>
            <a:pPr marL="0" algn="just"/>
            <a:r>
              <a:rPr lang="en-US" altLang="es-AR" sz="2400" dirty="0"/>
              <a:t>El </a:t>
            </a:r>
            <a:r>
              <a:rPr lang="en-US" altLang="es-AR" sz="2400" b="1" dirty="0" err="1"/>
              <a:t>bienestar</a:t>
            </a:r>
            <a:r>
              <a:rPr lang="en-US" altLang="es-AR" sz="2400" b="1" dirty="0"/>
              <a:t> </a:t>
            </a:r>
            <a:r>
              <a:rPr lang="en-US" altLang="es-AR" sz="2400" b="1" dirty="0" err="1"/>
              <a:t>humano</a:t>
            </a:r>
            <a:r>
              <a:rPr lang="en-US" altLang="es-AR" sz="2400" b="1" dirty="0"/>
              <a:t> </a:t>
            </a:r>
            <a:r>
              <a:rPr lang="en-US" altLang="es-AR" sz="2400" dirty="0" err="1"/>
              <a:t>está</a:t>
            </a:r>
            <a:r>
              <a:rPr lang="en-US" altLang="es-AR" sz="2400" dirty="0"/>
              <a:t> </a:t>
            </a:r>
            <a:r>
              <a:rPr lang="en-US" altLang="es-AR" sz="2400" dirty="0" err="1"/>
              <a:t>determinado</a:t>
            </a:r>
            <a:r>
              <a:rPr lang="en-US" altLang="es-AR" sz="2400" dirty="0"/>
              <a:t> </a:t>
            </a:r>
            <a:r>
              <a:rPr lang="en-US" altLang="es-AR" sz="2400" dirty="0" err="1"/>
              <a:t>por</a:t>
            </a:r>
            <a:r>
              <a:rPr lang="en-US" altLang="es-AR" sz="2400" dirty="0"/>
              <a:t> </a:t>
            </a:r>
            <a:r>
              <a:rPr lang="en-US" altLang="es-AR" sz="2400" dirty="0" err="1"/>
              <a:t>diversos</a:t>
            </a:r>
            <a:r>
              <a:rPr lang="en-US" altLang="es-AR" sz="2400" dirty="0"/>
              <a:t> </a:t>
            </a:r>
            <a:r>
              <a:rPr lang="en-US" altLang="es-AR" sz="2400" dirty="0" err="1"/>
              <a:t>aspectos</a:t>
            </a:r>
            <a:r>
              <a:rPr lang="en-US" altLang="es-AR" sz="2400" dirty="0"/>
              <a:t>: </a:t>
            </a:r>
            <a:r>
              <a:rPr lang="en-US" altLang="es-AR" sz="2400" dirty="0" err="1"/>
              <a:t>buena</a:t>
            </a:r>
            <a:r>
              <a:rPr lang="en-US" altLang="es-AR" sz="2400" dirty="0"/>
              <a:t> </a:t>
            </a:r>
            <a:r>
              <a:rPr lang="en-US" altLang="es-AR" sz="2400" dirty="0" err="1"/>
              <a:t>salud</a:t>
            </a:r>
            <a:r>
              <a:rPr lang="en-US" altLang="es-AR" sz="2400" dirty="0"/>
              <a:t>, </a:t>
            </a:r>
            <a:r>
              <a:rPr lang="en-US" altLang="es-AR" sz="2400" dirty="0" err="1"/>
              <a:t>libertad</a:t>
            </a:r>
            <a:r>
              <a:rPr lang="en-US" altLang="es-AR" sz="2400" dirty="0"/>
              <a:t> de </a:t>
            </a:r>
            <a:r>
              <a:rPr lang="en-US" altLang="es-AR" sz="2400" dirty="0" err="1"/>
              <a:t>decisión</a:t>
            </a:r>
            <a:r>
              <a:rPr lang="en-US" altLang="es-AR" sz="2400" dirty="0"/>
              <a:t>, </a:t>
            </a:r>
            <a:r>
              <a:rPr lang="en-US" altLang="es-AR" sz="2400" dirty="0" err="1"/>
              <a:t>buenas</a:t>
            </a:r>
            <a:r>
              <a:rPr lang="en-US" altLang="es-AR" sz="2400" dirty="0"/>
              <a:t> </a:t>
            </a:r>
            <a:r>
              <a:rPr lang="en-US" altLang="es-AR" sz="2400" dirty="0" err="1"/>
              <a:t>relaciones</a:t>
            </a:r>
            <a:r>
              <a:rPr lang="en-US" altLang="es-AR" sz="2400" dirty="0"/>
              <a:t> </a:t>
            </a:r>
            <a:r>
              <a:rPr lang="en-US" altLang="es-AR" sz="2400" dirty="0" err="1"/>
              <a:t>sociales</a:t>
            </a:r>
            <a:r>
              <a:rPr lang="en-US" altLang="es-AR" sz="2400" dirty="0"/>
              <a:t>, </a:t>
            </a:r>
            <a:r>
              <a:rPr lang="en-US" altLang="es-AR" sz="2400" dirty="0" err="1"/>
              <a:t>vida</a:t>
            </a:r>
            <a:r>
              <a:rPr lang="en-US" altLang="es-AR" sz="2400" dirty="0"/>
              <a:t> </a:t>
            </a:r>
            <a:r>
              <a:rPr lang="en-US" altLang="es-AR" sz="2400" dirty="0" err="1"/>
              <a:t>segura</a:t>
            </a:r>
            <a:r>
              <a:rPr lang="en-US" altLang="es-AR" sz="2400" dirty="0"/>
              <a:t> y </a:t>
            </a:r>
            <a:r>
              <a:rPr lang="en-US" altLang="es-AR" sz="2400" dirty="0" err="1"/>
              <a:t>los</a:t>
            </a:r>
            <a:r>
              <a:rPr lang="en-US" altLang="es-AR" sz="2400" dirty="0"/>
              <a:t> </a:t>
            </a:r>
            <a:r>
              <a:rPr lang="en-US" altLang="es-AR" sz="2400" dirty="0" err="1"/>
              <a:t>bienes</a:t>
            </a:r>
            <a:r>
              <a:rPr lang="en-US" altLang="es-AR" sz="2400" dirty="0"/>
              <a:t> </a:t>
            </a:r>
            <a:r>
              <a:rPr lang="en-US" altLang="es-AR" sz="2400" dirty="0" err="1"/>
              <a:t>necesarios</a:t>
            </a:r>
            <a:r>
              <a:rPr lang="en-US" altLang="es-AR" sz="2400" dirty="0"/>
              <a:t> para </a:t>
            </a:r>
            <a:r>
              <a:rPr lang="en-US" altLang="es-AR" sz="2400" dirty="0" err="1"/>
              <a:t>satisfacer</a:t>
            </a:r>
            <a:r>
              <a:rPr lang="en-US" altLang="es-AR" sz="2400" dirty="0"/>
              <a:t> </a:t>
            </a:r>
            <a:r>
              <a:rPr lang="en-US" altLang="es-AR" sz="2400" dirty="0" err="1"/>
              <a:t>necesidades</a:t>
            </a:r>
            <a:r>
              <a:rPr lang="en-US" altLang="es-AR" sz="2400" dirty="0"/>
              <a:t> (MEA, 2005).</a:t>
            </a:r>
          </a:p>
          <a:p>
            <a:pPr marL="0" algn="just"/>
            <a:r>
              <a:rPr lang="es-AR" sz="2400" dirty="0"/>
              <a:t>Un </a:t>
            </a:r>
            <a:r>
              <a:rPr lang="es-AR" sz="2400" dirty="0" err="1"/>
              <a:t>millón</a:t>
            </a:r>
            <a:r>
              <a:rPr lang="es-AR" sz="2400" dirty="0"/>
              <a:t> de especies de plantas y animales se enfrentan a la </a:t>
            </a:r>
            <a:r>
              <a:rPr lang="es-AR" sz="2400" dirty="0" err="1"/>
              <a:t>extinción</a:t>
            </a:r>
            <a:r>
              <a:rPr lang="es-AR" sz="2400" dirty="0"/>
              <a:t>, algunas en </a:t>
            </a:r>
            <a:r>
              <a:rPr lang="es-AR" sz="2400" dirty="0" err="1"/>
              <a:t>sólo</a:t>
            </a:r>
            <a:r>
              <a:rPr lang="es-AR" sz="2400" dirty="0"/>
              <a:t> </a:t>
            </a:r>
            <a:r>
              <a:rPr lang="es-AR" sz="2400" dirty="0" err="1"/>
              <a:t>décadas</a:t>
            </a:r>
            <a:r>
              <a:rPr lang="es-AR" sz="2400" dirty="0"/>
              <a:t>, </a:t>
            </a:r>
            <a:r>
              <a:rPr lang="es-AR" sz="2400" dirty="0" err="1"/>
              <a:t>según</a:t>
            </a:r>
            <a:r>
              <a:rPr lang="es-AR" sz="2400" dirty="0"/>
              <a:t> el </a:t>
            </a:r>
            <a:r>
              <a:rPr lang="es-AR" sz="2400" dirty="0" err="1"/>
              <a:t>último</a:t>
            </a:r>
            <a:r>
              <a:rPr lang="es-AR" sz="2400" dirty="0"/>
              <a:t> informe de la Plataforma Intergubernamental </a:t>
            </a:r>
            <a:r>
              <a:rPr lang="es-AR" sz="2400" dirty="0" err="1"/>
              <a:t>Científico</a:t>
            </a:r>
            <a:r>
              <a:rPr lang="es-AR" sz="2400" dirty="0"/>
              <a:t>- Normativa sobre Diversidad </a:t>
            </a:r>
            <a:r>
              <a:rPr lang="es-AR" sz="2400" dirty="0" err="1"/>
              <a:t>Biológica</a:t>
            </a:r>
            <a:r>
              <a:rPr lang="es-AR" sz="2400" dirty="0"/>
              <a:t> y Servicios de los Ecosistemas (IPBES).</a:t>
            </a:r>
          </a:p>
          <a:p>
            <a:pPr marL="0" algn="just"/>
            <a:r>
              <a:rPr lang="es-AR" sz="2400" b="1" dirty="0"/>
              <a:t>ANTROPOCENO</a:t>
            </a:r>
            <a:r>
              <a:rPr lang="es-AR" sz="2400" dirty="0"/>
              <a:t>.</a:t>
            </a:r>
          </a:p>
          <a:p>
            <a:pPr marL="0" algn="just"/>
            <a:endParaRPr lang="en-US" altLang="es-AR" sz="2400" dirty="0"/>
          </a:p>
          <a:p>
            <a:pPr marL="0" indent="0">
              <a:buNone/>
            </a:pPr>
            <a:endParaRPr lang="en-US" altLang="es-AR" sz="2400" dirty="0"/>
          </a:p>
          <a:p>
            <a:pPr marL="0"/>
            <a:endParaRPr lang="en-US" altLang="es-AR" sz="2200" dirty="0"/>
          </a:p>
          <a:p>
            <a:pPr marL="0"/>
            <a:endParaRPr lang="en-US" altLang="es-AR" sz="2200" dirty="0"/>
          </a:p>
          <a:p>
            <a:pPr marL="0"/>
            <a:endParaRPr lang="en-US" altLang="es-AR" sz="2200" dirty="0"/>
          </a:p>
          <a:p>
            <a:pPr marL="0"/>
            <a:endParaRPr lang="en-US" altLang="es-AR" sz="2200" dirty="0"/>
          </a:p>
        </p:txBody>
      </p:sp>
      <p:pic>
        <p:nvPicPr>
          <p:cNvPr id="8" name="Picture 2">
            <a:extLst>
              <a:ext uri="{FF2B5EF4-FFF2-40B4-BE49-F238E27FC236}">
                <a16:creationId xmlns:a16="http://schemas.microsoft.com/office/drawing/2014/main" id="{62EE919E-286B-7290-1B9B-01AD35090D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095290"/>
            <a:ext cx="5458968" cy="46674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067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7">
            <a:extLst>
              <a:ext uri="{FF2B5EF4-FFF2-40B4-BE49-F238E27FC236}">
                <a16:creationId xmlns:a16="http://schemas.microsoft.com/office/drawing/2014/main" id="{101EF4CC-1BEE-CB3E-3E42-37261D794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376" y="1994209"/>
            <a:ext cx="3343202" cy="19724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1 Imagen">
            <a:extLst>
              <a:ext uri="{FF2B5EF4-FFF2-40B4-BE49-F238E27FC236}">
                <a16:creationId xmlns:a16="http://schemas.microsoft.com/office/drawing/2014/main" id="{32E67246-2796-0149-B729-70CFD04E9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545244" y="1995353"/>
            <a:ext cx="6020730" cy="34064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271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q5_contenidos_1c_1.png">
            <a:extLst>
              <a:ext uri="{FF2B5EF4-FFF2-40B4-BE49-F238E27FC236}">
                <a16:creationId xmlns:a16="http://schemas.microsoft.com/office/drawing/2014/main" id="{6CC37CAA-04BC-F046-B4F7-B9E748164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4444"/>
            <a:ext cx="6663104" cy="5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270BF37B-23F9-9549-B201-5665A59596DE}"/>
              </a:ext>
            </a:extLst>
          </p:cNvPr>
          <p:cNvSpPr txBox="1"/>
          <p:nvPr/>
        </p:nvSpPr>
        <p:spPr>
          <a:xfrm>
            <a:off x="6796454" y="433060"/>
            <a:ext cx="9906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lvl1pPr algn="r" defTabSz="457200">
              <a:defRPr sz="1200" u="sng">
                <a:solidFill>
                  <a:schemeClr val="tx1"/>
                </a:solidFill>
                <a:latin typeface="Georgia" panose="02040502050405020303" pitchFamily="18" charset="0"/>
                <a:cs typeface="Arial" panose="020B0604020202020204" pitchFamily="34" charset="0"/>
              </a:defRPr>
            </a:lvl1pPr>
            <a:lvl2pPr marL="742950" indent="-285750" algn="r" defTabSz="457200">
              <a:defRPr sz="1200" u="sng">
                <a:solidFill>
                  <a:schemeClr val="tx1"/>
                </a:solidFill>
                <a:latin typeface="Georgia" panose="02040502050405020303" pitchFamily="18" charset="0"/>
                <a:cs typeface="Arial" panose="020B0604020202020204" pitchFamily="34" charset="0"/>
              </a:defRPr>
            </a:lvl2pPr>
            <a:lvl3pPr marL="1143000" indent="-228600" algn="r" defTabSz="457200">
              <a:defRPr sz="1200" u="sng">
                <a:solidFill>
                  <a:schemeClr val="tx1"/>
                </a:solidFill>
                <a:latin typeface="Georgia" panose="02040502050405020303" pitchFamily="18" charset="0"/>
                <a:cs typeface="Arial" panose="020B0604020202020204" pitchFamily="34" charset="0"/>
              </a:defRPr>
            </a:lvl3pPr>
            <a:lvl4pPr marL="1600200" indent="-228600" algn="r" defTabSz="457200">
              <a:defRPr sz="1200" u="sng">
                <a:solidFill>
                  <a:schemeClr val="tx1"/>
                </a:solidFill>
                <a:latin typeface="Georgia" panose="02040502050405020303" pitchFamily="18" charset="0"/>
                <a:cs typeface="Arial" panose="020B0604020202020204" pitchFamily="34" charset="0"/>
              </a:defRPr>
            </a:lvl4pPr>
            <a:lvl5pPr marL="2057400" indent="-228600" algn="r" defTabSz="457200">
              <a:defRPr sz="1200" u="sng">
                <a:solidFill>
                  <a:schemeClr val="tx1"/>
                </a:solidFill>
                <a:latin typeface="Georgia" panose="02040502050405020303" pitchFamily="18" charset="0"/>
                <a:cs typeface="Arial" panose="020B0604020202020204" pitchFamily="34" charset="0"/>
              </a:defRPr>
            </a:lvl5pPr>
            <a:lvl6pPr marL="2514600" indent="-228600" algn="r" defTabSz="457200" eaLnBrk="0" fontAlgn="base" hangingPunct="0">
              <a:spcBef>
                <a:spcPct val="0"/>
              </a:spcBef>
              <a:spcAft>
                <a:spcPct val="0"/>
              </a:spcAft>
              <a:defRPr sz="1200" u="sng">
                <a:solidFill>
                  <a:schemeClr val="tx1"/>
                </a:solidFill>
                <a:latin typeface="Georgia" panose="02040502050405020303" pitchFamily="18" charset="0"/>
                <a:cs typeface="Arial" panose="020B0604020202020204" pitchFamily="34" charset="0"/>
              </a:defRPr>
            </a:lvl6pPr>
            <a:lvl7pPr marL="2971800" indent="-228600" algn="r" defTabSz="457200" eaLnBrk="0" fontAlgn="base" hangingPunct="0">
              <a:spcBef>
                <a:spcPct val="0"/>
              </a:spcBef>
              <a:spcAft>
                <a:spcPct val="0"/>
              </a:spcAft>
              <a:defRPr sz="1200" u="sng">
                <a:solidFill>
                  <a:schemeClr val="tx1"/>
                </a:solidFill>
                <a:latin typeface="Georgia" panose="02040502050405020303" pitchFamily="18" charset="0"/>
                <a:cs typeface="Arial" panose="020B0604020202020204" pitchFamily="34" charset="0"/>
              </a:defRPr>
            </a:lvl7pPr>
            <a:lvl8pPr marL="3429000" indent="-228600" algn="r" defTabSz="457200" eaLnBrk="0" fontAlgn="base" hangingPunct="0">
              <a:spcBef>
                <a:spcPct val="0"/>
              </a:spcBef>
              <a:spcAft>
                <a:spcPct val="0"/>
              </a:spcAft>
              <a:defRPr sz="1200" u="sng">
                <a:solidFill>
                  <a:schemeClr val="tx1"/>
                </a:solidFill>
                <a:latin typeface="Georgia" panose="02040502050405020303" pitchFamily="18" charset="0"/>
                <a:cs typeface="Arial" panose="020B0604020202020204" pitchFamily="34" charset="0"/>
              </a:defRPr>
            </a:lvl8pPr>
            <a:lvl9pPr marL="3886200" indent="-228600" algn="r" defTabSz="457200" eaLnBrk="0" fontAlgn="base" hangingPunct="0">
              <a:spcBef>
                <a:spcPct val="0"/>
              </a:spcBef>
              <a:spcAft>
                <a:spcPct val="0"/>
              </a:spcAft>
              <a:defRPr sz="1200" u="sng">
                <a:solidFill>
                  <a:schemeClr val="tx1"/>
                </a:solidFill>
                <a:latin typeface="Georgia" panose="02040502050405020303" pitchFamily="18" charset="0"/>
                <a:cs typeface="Arial" panose="020B0604020202020204" pitchFamily="34" charset="0"/>
              </a:defRPr>
            </a:lvl9pPr>
          </a:lstStyle>
          <a:p>
            <a:pPr algn="l">
              <a:spcBef>
                <a:spcPct val="0"/>
              </a:spcBef>
              <a:defRPr/>
            </a:pPr>
            <a:r>
              <a:rPr lang="en-US" altLang="es-AR" sz="1800" u="none" dirty="0">
                <a:solidFill>
                  <a:srgbClr val="000000"/>
                </a:solidFill>
                <a:latin typeface="Tahoma" panose="020B0604030504040204" pitchFamily="34" charset="0"/>
              </a:rPr>
              <a:t>2021</a:t>
            </a:r>
          </a:p>
          <a:p>
            <a:pPr algn="l">
              <a:spcBef>
                <a:spcPct val="0"/>
              </a:spcBef>
              <a:defRPr/>
            </a:pPr>
            <a:r>
              <a:rPr lang="en-US" altLang="es-AR" sz="1800" u="none" dirty="0">
                <a:solidFill>
                  <a:srgbClr val="000000"/>
                </a:solidFill>
                <a:latin typeface="Tahoma" panose="020B0604030504040204" pitchFamily="34" charset="0"/>
              </a:rPr>
              <a:t>7900</a:t>
            </a:r>
          </a:p>
        </p:txBody>
      </p:sp>
      <p:sp>
        <p:nvSpPr>
          <p:cNvPr id="4" name="TextBox 2">
            <a:extLst>
              <a:ext uri="{FF2B5EF4-FFF2-40B4-BE49-F238E27FC236}">
                <a16:creationId xmlns:a16="http://schemas.microsoft.com/office/drawing/2014/main" id="{A27A494D-5791-6B4F-87B4-9C80998CC856}"/>
              </a:ext>
            </a:extLst>
          </p:cNvPr>
          <p:cNvSpPr txBox="1">
            <a:spLocks noChangeArrowheads="1"/>
          </p:cNvSpPr>
          <p:nvPr/>
        </p:nvSpPr>
        <p:spPr bwMode="auto">
          <a:xfrm>
            <a:off x="7508651" y="104864"/>
            <a:ext cx="848406" cy="1200329"/>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808080">
                <a:alpha val="37999"/>
              </a:srgbClr>
            </a:outerShdw>
          </a:effectLst>
        </p:spPr>
        <p:txBody>
          <a:bodyPr wrap="square">
            <a:spAutoFit/>
          </a:bodyPr>
          <a:lstStyle>
            <a:lvl1pPr defTabSz="457200">
              <a:spcBef>
                <a:spcPct val="20000"/>
              </a:spcBef>
              <a:buChar char="•"/>
              <a:defRPr sz="2500">
                <a:solidFill>
                  <a:srgbClr val="000066"/>
                </a:solidFill>
                <a:latin typeface="Tahoma" panose="020B0604030504040204" pitchFamily="34" charset="0"/>
                <a:cs typeface="Arial" panose="020B0604020202020204" pitchFamily="34" charset="0"/>
              </a:defRPr>
            </a:lvl1pPr>
            <a:lvl2pPr marL="742950" indent="-285750" defTabSz="457200">
              <a:spcBef>
                <a:spcPct val="20000"/>
              </a:spcBef>
              <a:buChar char="–"/>
              <a:defRPr sz="2400">
                <a:solidFill>
                  <a:srgbClr val="003399"/>
                </a:solidFill>
                <a:latin typeface="Arial" panose="020B0604020202020204" pitchFamily="34" charset="0"/>
                <a:cs typeface="Arial" panose="020B0604020202020204" pitchFamily="34" charset="0"/>
              </a:defRPr>
            </a:lvl2pPr>
            <a:lvl3pPr marL="1143000" indent="-228600" defTabSz="457200">
              <a:spcBef>
                <a:spcPct val="20000"/>
              </a:spcBef>
              <a:buChar char="•"/>
              <a:defRPr sz="2000">
                <a:solidFill>
                  <a:srgbClr val="003399"/>
                </a:solidFill>
                <a:latin typeface="Arial" panose="020B0604020202020204" pitchFamily="34" charset="0"/>
                <a:cs typeface="Arial" panose="020B0604020202020204" pitchFamily="34" charset="0"/>
              </a:defRPr>
            </a:lvl3pPr>
            <a:lvl4pPr marL="1600200" indent="-228600" defTabSz="457200">
              <a:spcBef>
                <a:spcPct val="20000"/>
              </a:spcBef>
              <a:buChar char="–"/>
              <a:defRPr>
                <a:solidFill>
                  <a:srgbClr val="003399"/>
                </a:solidFill>
                <a:latin typeface="Arial" panose="020B0604020202020204" pitchFamily="34" charset="0"/>
                <a:cs typeface="Arial" panose="020B0604020202020204" pitchFamily="34" charset="0"/>
              </a:defRPr>
            </a:lvl4pPr>
            <a:lvl5pPr marL="2057400" indent="-228600" defTabSz="457200">
              <a:spcBef>
                <a:spcPct val="20000"/>
              </a:spcBef>
              <a:buChar char="»"/>
              <a:defRPr sz="1600">
                <a:solidFill>
                  <a:srgbClr val="00339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1600">
                <a:solidFill>
                  <a:srgbClr val="003399"/>
                </a:solidFill>
                <a:latin typeface="Arial" panose="020B0604020202020204" pitchFamily="34" charset="0"/>
                <a:cs typeface="Arial" panose="020B0604020202020204" pitchFamily="34" charset="0"/>
              </a:defRPr>
            </a:lvl9pPr>
          </a:lstStyle>
          <a:p>
            <a:pPr eaLnBrk="1" hangingPunct="1">
              <a:spcBef>
                <a:spcPct val="0"/>
              </a:spcBef>
              <a:buFontTx/>
              <a:buNone/>
              <a:defRPr/>
            </a:pPr>
            <a:r>
              <a:rPr lang="en-US" altLang="es-AR" sz="1800" dirty="0">
                <a:solidFill>
                  <a:srgbClr val="000000"/>
                </a:solidFill>
              </a:rPr>
              <a:t>2050</a:t>
            </a:r>
          </a:p>
          <a:p>
            <a:pPr eaLnBrk="1" hangingPunct="1">
              <a:spcBef>
                <a:spcPct val="0"/>
              </a:spcBef>
              <a:buFontTx/>
              <a:buNone/>
              <a:defRPr/>
            </a:pPr>
            <a:r>
              <a:rPr lang="en-US" altLang="es-AR" sz="1800" dirty="0">
                <a:solidFill>
                  <a:srgbClr val="000000"/>
                </a:solidFill>
              </a:rPr>
              <a:t>9.700</a:t>
            </a:r>
          </a:p>
          <a:p>
            <a:pPr eaLnBrk="1" hangingPunct="1">
              <a:spcBef>
                <a:spcPct val="0"/>
              </a:spcBef>
              <a:buFontTx/>
              <a:buNone/>
              <a:defRPr/>
            </a:pPr>
            <a:endParaRPr lang="en-US" altLang="es-AR" sz="3600" dirty="0">
              <a:solidFill>
                <a:srgbClr val="000000"/>
              </a:solidFill>
            </a:endParaRPr>
          </a:p>
        </p:txBody>
      </p:sp>
      <p:pic>
        <p:nvPicPr>
          <p:cNvPr id="7" name="Imagen 6">
            <a:extLst>
              <a:ext uri="{FF2B5EF4-FFF2-40B4-BE49-F238E27FC236}">
                <a16:creationId xmlns:a16="http://schemas.microsoft.com/office/drawing/2014/main" id="{C834D8E3-A3D7-8347-A835-0643CADBDB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95600" y="3229640"/>
            <a:ext cx="2514600" cy="1387366"/>
          </a:xfrm>
          <a:prstGeom prst="rect">
            <a:avLst/>
          </a:prstGeom>
        </p:spPr>
      </p:pic>
      <p:sp>
        <p:nvSpPr>
          <p:cNvPr id="2" name="Rectángulo 1">
            <a:extLst>
              <a:ext uri="{FF2B5EF4-FFF2-40B4-BE49-F238E27FC236}">
                <a16:creationId xmlns:a16="http://schemas.microsoft.com/office/drawing/2014/main" id="{CAFE9F0E-1B01-9CCD-9966-E529056E9D18}"/>
              </a:ext>
            </a:extLst>
          </p:cNvPr>
          <p:cNvSpPr/>
          <p:nvPr/>
        </p:nvSpPr>
        <p:spPr>
          <a:xfrm>
            <a:off x="7291754" y="1940857"/>
            <a:ext cx="4264064" cy="3610989"/>
          </a:xfrm>
          <a:prstGeom prst="rect">
            <a:avLst/>
          </a:prstGeom>
        </p:spPr>
        <p:txBody>
          <a:bodyPr wrap="square">
            <a:spAutoFit/>
          </a:bodyPr>
          <a:lstStyle/>
          <a:p>
            <a:pPr marR="307975">
              <a:lnSpc>
                <a:spcPct val="115000"/>
              </a:lnSpc>
              <a:spcAft>
                <a:spcPts val="25"/>
              </a:spcAft>
            </a:pPr>
            <a:r>
              <a:rPr lang="es-AR" sz="2000" dirty="0">
                <a:solidFill>
                  <a:schemeClr val="accent1"/>
                </a:solidFill>
                <a:uFill>
                  <a:solidFill>
                    <a:srgbClr val="000000"/>
                  </a:solidFill>
                </a:uFill>
                <a:ea typeface="Arial" panose="020B0604020202020204" pitchFamily="34" charset="0"/>
              </a:rPr>
              <a:t>Incremento del consumo: &gt;</a:t>
            </a:r>
            <a:r>
              <a:rPr lang="es-AR" sz="2000" dirty="0" err="1">
                <a:solidFill>
                  <a:schemeClr val="accent1"/>
                </a:solidFill>
                <a:uFill>
                  <a:solidFill>
                    <a:srgbClr val="000000"/>
                  </a:solidFill>
                </a:uFill>
                <a:ea typeface="Arial" panose="020B0604020202020204" pitchFamily="34" charset="0"/>
              </a:rPr>
              <a:t>estrés</a:t>
            </a:r>
            <a:r>
              <a:rPr lang="es-AR" sz="2000" dirty="0">
                <a:solidFill>
                  <a:schemeClr val="accent1"/>
                </a:solidFill>
                <a:uFill>
                  <a:solidFill>
                    <a:srgbClr val="000000"/>
                  </a:solidFill>
                </a:uFill>
                <a:ea typeface="Arial" panose="020B0604020202020204" pitchFamily="34" charset="0"/>
              </a:rPr>
              <a:t>, agotamiento de recursos naturales y servicios de los ecosistemas,  &gt; degradación ecológica, &gt; contaminación, </a:t>
            </a:r>
            <a:r>
              <a:rPr lang="es-AR" sz="2000" dirty="0" err="1">
                <a:solidFill>
                  <a:schemeClr val="accent1"/>
                </a:solidFill>
                <a:uFill>
                  <a:solidFill>
                    <a:srgbClr val="000000"/>
                  </a:solidFill>
                </a:uFill>
                <a:ea typeface="Arial" panose="020B0604020202020204" pitchFamily="34" charset="0"/>
              </a:rPr>
              <a:t>concentración</a:t>
            </a:r>
            <a:r>
              <a:rPr lang="es-AR" sz="2000" dirty="0">
                <a:solidFill>
                  <a:schemeClr val="accent1"/>
                </a:solidFill>
                <a:uFill>
                  <a:solidFill>
                    <a:srgbClr val="000000"/>
                  </a:solidFill>
                </a:uFill>
                <a:ea typeface="Arial" panose="020B0604020202020204" pitchFamily="34" charset="0"/>
              </a:rPr>
              <a:t> de poder, pautas insostenibles de producción y consumo. </a:t>
            </a:r>
            <a:r>
              <a:rPr lang="es-AR" sz="2000" dirty="0">
                <a:solidFill>
                  <a:schemeClr val="accent1"/>
                </a:solidFill>
                <a:ea typeface="Times New Roman" panose="02020603050405020304" pitchFamily="18" charset="0"/>
              </a:rPr>
              <a:t>D</a:t>
            </a:r>
            <a:r>
              <a:rPr lang="es-AR" sz="2000" dirty="0">
                <a:solidFill>
                  <a:schemeClr val="accent1"/>
                </a:solidFill>
                <a:uFill>
                  <a:solidFill>
                    <a:srgbClr val="000000"/>
                  </a:solidFill>
                </a:uFill>
                <a:ea typeface="Arial" panose="020B0604020202020204" pitchFamily="34" charset="0"/>
              </a:rPr>
              <a:t>esigualdades, presiones migratorias a escala mundial. </a:t>
            </a:r>
          </a:p>
          <a:p>
            <a:pPr marR="307975" algn="just">
              <a:lnSpc>
                <a:spcPct val="115000"/>
              </a:lnSpc>
              <a:spcAft>
                <a:spcPts val="25"/>
              </a:spcAft>
            </a:pPr>
            <a:r>
              <a:rPr lang="es-AR" sz="2000" dirty="0">
                <a:solidFill>
                  <a:schemeClr val="accent1"/>
                </a:solidFill>
                <a:ea typeface="Times New Roman" panose="02020603050405020304" pitchFamily="18" charset="0"/>
              </a:rPr>
              <a:t> </a:t>
            </a:r>
          </a:p>
        </p:txBody>
      </p:sp>
      <p:pic>
        <p:nvPicPr>
          <p:cNvPr id="8" name="Imagen 7">
            <a:extLst>
              <a:ext uri="{FF2B5EF4-FFF2-40B4-BE49-F238E27FC236}">
                <a16:creationId xmlns:a16="http://schemas.microsoft.com/office/drawing/2014/main" id="{B2BC7CCC-493F-9060-7A3F-A476DC0E38B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974810" y="5596195"/>
            <a:ext cx="2041996" cy="1224033"/>
          </a:xfrm>
          <a:prstGeom prst="rect">
            <a:avLst/>
          </a:prstGeom>
        </p:spPr>
      </p:pic>
    </p:spTree>
    <p:extLst>
      <p:ext uri="{BB962C8B-B14F-4D97-AF65-F5344CB8AC3E}">
        <p14:creationId xmlns:p14="http://schemas.microsoft.com/office/powerpoint/2010/main" val="261389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7" name="1 Título">
            <a:extLst>
              <a:ext uri="{FF2B5EF4-FFF2-40B4-BE49-F238E27FC236}">
                <a16:creationId xmlns:a16="http://schemas.microsoft.com/office/drawing/2014/main" id="{C9438E71-F6F0-0545-BD25-843061C76ABD}"/>
              </a:ext>
            </a:extLst>
          </p:cNvPr>
          <p:cNvSpPr>
            <a:spLocks noGrp="1"/>
          </p:cNvSpPr>
          <p:nvPr>
            <p:ph type="title" idx="4294967295"/>
          </p:nvPr>
        </p:nvSpPr>
        <p:spPr>
          <a:xfrm>
            <a:off x="642996" y="4571216"/>
            <a:ext cx="10906008" cy="1115415"/>
          </a:xfrm>
        </p:spPr>
        <p:txBody>
          <a:bodyPr vert="horz" lIns="91440" tIns="45720" rIns="91440" bIns="45720" rtlCol="0" anchor="b">
            <a:normAutofit/>
          </a:bodyPr>
          <a:lstStyle/>
          <a:p>
            <a:pPr algn="ctr"/>
            <a:r>
              <a:rPr lang="en-US" altLang="es-AR" sz="4200" dirty="0"/>
              <a:t>¿Por qué el </a:t>
            </a:r>
            <a:r>
              <a:rPr lang="en-US" altLang="es-AR" sz="4200" dirty="0" err="1"/>
              <a:t>tema</a:t>
            </a:r>
            <a:r>
              <a:rPr lang="en-US" altLang="es-AR" sz="4200" dirty="0"/>
              <a:t> </a:t>
            </a:r>
            <a:r>
              <a:rPr lang="en-US" altLang="es-ES" sz="4200" b="1" dirty="0"/>
              <a:t>“</a:t>
            </a:r>
            <a:r>
              <a:rPr lang="en-US" altLang="es-AR" sz="4200" b="1" dirty="0"/>
              <a:t>Ambiental</a:t>
            </a:r>
            <a:r>
              <a:rPr lang="en-US" altLang="es-ES" sz="4200" b="1" dirty="0"/>
              <a:t>”</a:t>
            </a:r>
            <a:r>
              <a:rPr lang="en-US" altLang="ja-JP" sz="4200" dirty="0"/>
              <a:t> dentro del CDP? </a:t>
            </a:r>
            <a:endParaRPr lang="en-US" altLang="es-AR" sz="4200" dirty="0"/>
          </a:p>
        </p:txBody>
      </p:sp>
      <p:pic>
        <p:nvPicPr>
          <p:cNvPr id="11266" name="Picture 4" descr="01">
            <a:extLst>
              <a:ext uri="{FF2B5EF4-FFF2-40B4-BE49-F238E27FC236}">
                <a16:creationId xmlns:a16="http://schemas.microsoft.com/office/drawing/2014/main" id="{1D144EA5-1337-DA49-A034-21F3FFC610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946" y="815634"/>
            <a:ext cx="3529109" cy="30967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5" descr="02">
            <a:extLst>
              <a:ext uri="{FF2B5EF4-FFF2-40B4-BE49-F238E27FC236}">
                <a16:creationId xmlns:a16="http://schemas.microsoft.com/office/drawing/2014/main" id="{B8E19F8E-B13C-F146-A9DD-2B9584F1E3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3783" y="476573"/>
            <a:ext cx="2944434" cy="37749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E2B3086B-BD4E-E646-9B0D-DB672D491E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23743" y="1799839"/>
            <a:ext cx="4283625" cy="136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Straight Connector 7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936B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0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ángulo 1">
            <a:extLst>
              <a:ext uri="{FF2B5EF4-FFF2-40B4-BE49-F238E27FC236}">
                <a16:creationId xmlns:a16="http://schemas.microsoft.com/office/drawing/2014/main" id="{82FDBCA4-DCB8-BB44-B28C-ABCA7410FE3D}"/>
              </a:ext>
            </a:extLst>
          </p:cNvPr>
          <p:cNvSpPr/>
          <p:nvPr/>
        </p:nvSpPr>
        <p:spPr>
          <a:xfrm>
            <a:off x="965200" y="965200"/>
            <a:ext cx="3390900" cy="4910138"/>
          </a:xfrm>
          <a:prstGeom prst="rect">
            <a:avLst/>
          </a:prstGeom>
        </p:spPr>
        <p:txBody>
          <a:bodyPr wrap="square" anchor="t">
            <a:normAutofit/>
          </a:bodyPr>
          <a:lstStyle/>
          <a:p>
            <a:pPr>
              <a:spcAft>
                <a:spcPts val="600"/>
              </a:spcAft>
            </a:pPr>
            <a:r>
              <a:rPr lang="es-AR" sz="2600"/>
              <a:t>Un millón de especies de plantas y animales se enfrentan a la extinción, algunas en sólo décadas, según el último informe de la Plataforma Intergubernamental Científico- Normativa sobre Diversidad Biológica y Servicios de los Ecosistemas (IPBES).</a:t>
            </a:r>
          </a:p>
        </p:txBody>
      </p:sp>
      <p:sp>
        <p:nvSpPr>
          <p:cNvPr id="3" name="Rectángulo 2">
            <a:extLst>
              <a:ext uri="{FF2B5EF4-FFF2-40B4-BE49-F238E27FC236}">
                <a16:creationId xmlns:a16="http://schemas.microsoft.com/office/drawing/2014/main" id="{7F7EE4E6-555A-674B-BD3A-3D3C2C85E33E}"/>
              </a:ext>
            </a:extLst>
          </p:cNvPr>
          <p:cNvSpPr/>
          <p:nvPr/>
        </p:nvSpPr>
        <p:spPr>
          <a:xfrm>
            <a:off x="4400550" y="965200"/>
            <a:ext cx="3133725" cy="4910138"/>
          </a:xfrm>
          <a:prstGeom prst="rect">
            <a:avLst/>
          </a:prstGeom>
        </p:spPr>
        <p:txBody>
          <a:bodyPr wrap="square" anchor="t">
            <a:normAutofit/>
          </a:bodyPr>
          <a:lstStyle/>
          <a:p>
            <a:pPr>
              <a:lnSpc>
                <a:spcPct val="90000"/>
              </a:lnSpc>
              <a:spcAft>
                <a:spcPts val="600"/>
              </a:spcAft>
            </a:pPr>
            <a:r>
              <a:rPr lang="es-AR" sz="2600">
                <a:solidFill>
                  <a:srgbClr val="1C1C19"/>
                </a:solidFill>
                <a:latin typeface="WorkSans"/>
              </a:rPr>
              <a:t>La economía global está intrincadamente ligada a la biodiversidad. Los servicios prestados por la biodiversidad tienen un valor estimado de entre US$ 125 y US$140 billones por año, más de una vez y media el tamaño del PIB mundial. </a:t>
            </a:r>
            <a:endParaRPr lang="es-AR" sz="2600"/>
          </a:p>
        </p:txBody>
      </p:sp>
    </p:spTree>
    <p:extLst>
      <p:ext uri="{BB962C8B-B14F-4D97-AF65-F5344CB8AC3E}">
        <p14:creationId xmlns:p14="http://schemas.microsoft.com/office/powerpoint/2010/main" val="4176842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Rectángulo">
            <a:extLst>
              <a:ext uri="{FF2B5EF4-FFF2-40B4-BE49-F238E27FC236}">
                <a16:creationId xmlns:a16="http://schemas.microsoft.com/office/drawing/2014/main" id="{3B219FB3-387C-2D4B-A09F-4BD9D18B4A72}"/>
              </a:ext>
            </a:extLst>
          </p:cNvPr>
          <p:cNvSpPr>
            <a:spLocks noChangeArrowheads="1"/>
          </p:cNvSpPr>
          <p:nvPr/>
        </p:nvSpPr>
        <p:spPr bwMode="auto">
          <a:xfrm>
            <a:off x="1524001" y="1196975"/>
            <a:ext cx="8856663"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s-AR" altLang="es-AR" sz="1800" dirty="0">
                <a:solidFill>
                  <a:srgbClr val="2D2D8A"/>
                </a:solidFill>
                <a:latin typeface="Verdana" panose="020B0604030504040204" pitchFamily="34" charset="0"/>
              </a:rPr>
              <a:t>Cuatro conclusiones principales (EEM, 2005) </a:t>
            </a:r>
          </a:p>
          <a:p>
            <a:pPr eaLnBrk="1" hangingPunct="1">
              <a:spcBef>
                <a:spcPct val="0"/>
              </a:spcBef>
              <a:buFontTx/>
              <a:buNone/>
            </a:pPr>
            <a:endParaRPr lang="es-AR" altLang="es-AR" sz="1800" dirty="0">
              <a:solidFill>
                <a:srgbClr val="2D2D8A"/>
              </a:solidFill>
              <a:latin typeface="Verdana" panose="020B0604030504040204" pitchFamily="34" charset="0"/>
            </a:endParaRPr>
          </a:p>
          <a:p>
            <a:pPr algn="just" eaLnBrk="1" hangingPunct="1">
              <a:spcBef>
                <a:spcPct val="0"/>
              </a:spcBef>
              <a:buFont typeface="Tahoma" panose="020B0604030504040204" pitchFamily="34" charset="0"/>
              <a:buAutoNum type="arabicPeriod"/>
            </a:pPr>
            <a:r>
              <a:rPr lang="es-AR" altLang="es-AR" sz="1800" dirty="0">
                <a:solidFill>
                  <a:schemeClr val="tx1"/>
                </a:solidFill>
                <a:latin typeface="Verdana" panose="020B0604030504040204" pitchFamily="34" charset="0"/>
              </a:rPr>
              <a:t>En los últimos 50 años, los seres humanos han transformado los ecosistemas más rápida y extensamente que en ningún otro período de tiempo comparable de la historia humana, en gran parte para resolver rápidamente las demandas crecientes de alimento, agua dulce, madera, fibra y combustible. Esto ha generado una pérdida considerable y en gran medida irreversible de la diversidad de la vida sobre la Tierra. </a:t>
            </a:r>
          </a:p>
          <a:p>
            <a:pPr algn="just" eaLnBrk="1" hangingPunct="1">
              <a:spcBef>
                <a:spcPct val="0"/>
              </a:spcBef>
              <a:buFont typeface="Tahoma" panose="020B0604030504040204" pitchFamily="34" charset="0"/>
              <a:buAutoNum type="arabicPeriod"/>
            </a:pPr>
            <a:endParaRPr lang="es-AR" altLang="es-AR" sz="1800" dirty="0">
              <a:solidFill>
                <a:schemeClr val="tx1"/>
              </a:solidFill>
              <a:latin typeface="Verdana" panose="020B0604030504040204" pitchFamily="34" charset="0"/>
            </a:endParaRPr>
          </a:p>
          <a:p>
            <a:pPr algn="just" eaLnBrk="1" hangingPunct="1">
              <a:spcBef>
                <a:spcPct val="0"/>
              </a:spcBef>
              <a:buFontTx/>
              <a:buNone/>
            </a:pPr>
            <a:r>
              <a:rPr lang="es-AR" altLang="es-AR" sz="1800" dirty="0">
                <a:solidFill>
                  <a:schemeClr val="tx1"/>
                </a:solidFill>
                <a:latin typeface="Verdana" panose="020B0604030504040204" pitchFamily="34" charset="0"/>
              </a:rPr>
              <a:t> </a:t>
            </a:r>
          </a:p>
          <a:p>
            <a:pPr algn="just" eaLnBrk="1" hangingPunct="1">
              <a:spcBef>
                <a:spcPct val="0"/>
              </a:spcBef>
              <a:buFont typeface="Tahoma" panose="020B0604030504040204" pitchFamily="34" charset="0"/>
              <a:buAutoNum type="arabicPeriod" startAt="2"/>
            </a:pPr>
            <a:r>
              <a:rPr lang="es-AR" altLang="es-AR" sz="1800" dirty="0">
                <a:solidFill>
                  <a:schemeClr val="tx1"/>
                </a:solidFill>
                <a:latin typeface="Verdana" panose="020B0604030504040204" pitchFamily="34" charset="0"/>
              </a:rPr>
              <a:t>Los cambios realizados en los ecosistemas han contribuido a obtener considerables beneficios netos en el bienestar humano y el desarrollo económico, pero estos beneficios se han obtenido con crecientes costos consistentes en la degradación de muchos servicios de los ecosistemas, un mayor riesgo de cambios no lineales, y la acentuación de la pobreza de algunos grupos de personas. Estos problemas, si no se los aborda, harán disminuir considerablemente los beneficios que las generaciones venideras obtengan de los ecosistemas.  </a:t>
            </a:r>
          </a:p>
          <a:p>
            <a:pPr algn="just" eaLnBrk="1" hangingPunct="1">
              <a:spcBef>
                <a:spcPct val="0"/>
              </a:spcBef>
              <a:buFont typeface="Tahoma" panose="020B0604030504040204" pitchFamily="34" charset="0"/>
              <a:buAutoNum type="arabicPeriod" startAt="2"/>
            </a:pPr>
            <a:endParaRPr lang="es-AR" altLang="es-AR" sz="18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114479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Rectángulo">
            <a:extLst>
              <a:ext uri="{FF2B5EF4-FFF2-40B4-BE49-F238E27FC236}">
                <a16:creationId xmlns:a16="http://schemas.microsoft.com/office/drawing/2014/main" id="{723D041E-03BC-4349-BA9D-0DC892AA1428}"/>
              </a:ext>
            </a:extLst>
          </p:cNvPr>
          <p:cNvSpPr>
            <a:spLocks noChangeArrowheads="1"/>
          </p:cNvSpPr>
          <p:nvPr/>
        </p:nvSpPr>
        <p:spPr bwMode="auto">
          <a:xfrm>
            <a:off x="474562" y="1412111"/>
            <a:ext cx="92218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algn="just" eaLnBrk="1" hangingPunct="1">
              <a:spcBef>
                <a:spcPct val="0"/>
              </a:spcBef>
              <a:buFont typeface="Tahoma" panose="020B0604030504040204" pitchFamily="34" charset="0"/>
              <a:buAutoNum type="arabicPeriod" startAt="3"/>
            </a:pPr>
            <a:r>
              <a:rPr lang="es-AR" altLang="es-AR" sz="1800" dirty="0">
                <a:solidFill>
                  <a:schemeClr val="tx1"/>
                </a:solidFill>
                <a:latin typeface="Verdana" panose="020B0604030504040204" pitchFamily="34" charset="0"/>
              </a:rPr>
              <a:t>La degradación de los servicios de los ecosistemas podría empeorar considerablemente durante la primera mitad del presente siglo y ser un obstáculo para la consecución de los Objetivos de Desarrollo del Milenio. </a:t>
            </a:r>
          </a:p>
          <a:p>
            <a:pPr eaLnBrk="1" hangingPunct="1">
              <a:spcBef>
                <a:spcPct val="0"/>
              </a:spcBef>
              <a:buFont typeface="Tahoma" panose="020B0604030504040204" pitchFamily="34" charset="0"/>
              <a:buAutoNum type="arabicPeriod" startAt="3"/>
            </a:pPr>
            <a:endParaRPr lang="es-AR" altLang="es-AR" sz="1800" dirty="0">
              <a:solidFill>
                <a:schemeClr val="tx1"/>
              </a:solidFill>
              <a:latin typeface="Verdana" panose="020B0604030504040204" pitchFamily="34" charset="0"/>
            </a:endParaRPr>
          </a:p>
          <a:p>
            <a:pPr eaLnBrk="1" hangingPunct="1">
              <a:spcBef>
                <a:spcPct val="0"/>
              </a:spcBef>
              <a:buFont typeface="Tahoma" panose="020B0604030504040204" pitchFamily="34" charset="0"/>
              <a:buAutoNum type="arabicPeriod" startAt="3"/>
            </a:pPr>
            <a:endParaRPr lang="es-AR" altLang="es-AR" sz="1800" dirty="0">
              <a:solidFill>
                <a:schemeClr val="tx1"/>
              </a:solidFill>
              <a:latin typeface="Verdana" panose="020B0604030504040204" pitchFamily="34" charset="0"/>
            </a:endParaRPr>
          </a:p>
          <a:p>
            <a:pPr algn="just" eaLnBrk="1" hangingPunct="1">
              <a:spcBef>
                <a:spcPct val="0"/>
              </a:spcBef>
              <a:buFont typeface="Tahoma" panose="020B0604030504040204" pitchFamily="34" charset="0"/>
              <a:buAutoNum type="arabicPeriod" startAt="4"/>
            </a:pPr>
            <a:r>
              <a:rPr lang="es-AR" altLang="es-AR" sz="1800" dirty="0">
                <a:solidFill>
                  <a:schemeClr val="tx1"/>
                </a:solidFill>
                <a:latin typeface="Verdana" panose="020B0604030504040204" pitchFamily="34" charset="0"/>
              </a:rPr>
              <a:t>El desafío de revertir la degradación de los ecosistemas y al mismo tiempo satisfacer las mayores demandas de sus servicios puede ser parcialmente resuelto en algunos de los escenarios considerados por la Evaluación, pero ello requiere que se introduzcan cambios significativos en las políticas, instituciones y prácticas, cambios que actualmente no están en marcha. Existen muchas opciones para conservar o fortalecer servicios específicos de los ecosistemas de forma que se reduzcan las elecciones negativas que nos veamos obligados a hacer o que se ofrezcan sinergias positivas con otros servicios de los ecosistemas. </a:t>
            </a:r>
            <a:endParaRPr lang="es-AR" altLang="es-AR" sz="18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61574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0962" name="1 Título">
            <a:extLst>
              <a:ext uri="{FF2B5EF4-FFF2-40B4-BE49-F238E27FC236}">
                <a16:creationId xmlns:a16="http://schemas.microsoft.com/office/drawing/2014/main" id="{1D8C058F-30FF-B341-9563-A081322716ED}"/>
              </a:ext>
            </a:extLst>
          </p:cNvPr>
          <p:cNvSpPr>
            <a:spLocks noGrp="1"/>
          </p:cNvSpPr>
          <p:nvPr>
            <p:ph type="title" idx="4294967295"/>
          </p:nvPr>
        </p:nvSpPr>
        <p:spPr>
          <a:xfrm>
            <a:off x="4666895" y="804334"/>
            <a:ext cx="6387102" cy="1325563"/>
          </a:xfrm>
        </p:spPr>
        <p:txBody>
          <a:bodyPr vert="horz" lIns="91440" tIns="45720" rIns="91440" bIns="45720" rtlCol="0" anchor="ctr">
            <a:normAutofit/>
          </a:bodyPr>
          <a:lstStyle/>
          <a:p>
            <a:r>
              <a:rPr lang="en-US" altLang="es-AR" b="1"/>
              <a:t>Huella Ecológica</a:t>
            </a:r>
          </a:p>
        </p:txBody>
      </p:sp>
      <p:sp>
        <p:nvSpPr>
          <p:cNvPr id="75" name="Freeform: Shape 74">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65" name="Picture 5">
            <a:extLst>
              <a:ext uri="{FF2B5EF4-FFF2-40B4-BE49-F238E27FC236}">
                <a16:creationId xmlns:a16="http://schemas.microsoft.com/office/drawing/2014/main" id="{C5ACDC1F-7710-9E45-B48E-F4E0F37339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9146" y="201168"/>
            <a:ext cx="2549449" cy="26791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Shape 7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64" name="Picture 5" descr="imagen-44">
            <a:extLst>
              <a:ext uri="{FF2B5EF4-FFF2-40B4-BE49-F238E27FC236}">
                <a16:creationId xmlns:a16="http://schemas.microsoft.com/office/drawing/2014/main" id="{9F232B9A-9680-A745-9B4E-E947120AB7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686" y="4891822"/>
            <a:ext cx="2395728" cy="15991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2 Marcador de contenido">
            <a:extLst>
              <a:ext uri="{FF2B5EF4-FFF2-40B4-BE49-F238E27FC236}">
                <a16:creationId xmlns:a16="http://schemas.microsoft.com/office/drawing/2014/main" id="{D991CF8A-658D-2C43-BA74-414469C4CB9A}"/>
              </a:ext>
            </a:extLst>
          </p:cNvPr>
          <p:cNvSpPr>
            <a:spLocks noGrp="1"/>
          </p:cNvSpPr>
          <p:nvPr>
            <p:ph idx="4294967295"/>
          </p:nvPr>
        </p:nvSpPr>
        <p:spPr>
          <a:xfrm>
            <a:off x="4446409" y="2440729"/>
            <a:ext cx="7185392" cy="3612937"/>
          </a:xfrm>
          <a:extLst>
            <a:ext uri="{909E8E84-426E-40dd-AFC4-6F175D3DCCD1}"/>
            <a:ext uri="{91240B29-F687-4f45-9708-019B960494DF}"/>
            <a:ext uri="{AF507438-7753-43e0-B8FC-AC1667EBCBE1}"/>
            <a:ext uri="{FAA26D3D-D897-4be2-8F04-BA451C77F1D7}"/>
          </a:extLst>
        </p:spPr>
        <p:txBody>
          <a:bodyPr vert="horz" lIns="91440" tIns="45720" rIns="91440" bIns="45720" rtlCol="0" anchor="t">
            <a:normAutofit/>
          </a:bodyPr>
          <a:lstStyle/>
          <a:p>
            <a:pPr>
              <a:defRPr/>
            </a:pPr>
            <a:r>
              <a:rPr lang="en-US" altLang="es-AR" sz="1800" dirty="0" err="1"/>
              <a:t>Analiza</a:t>
            </a:r>
            <a:r>
              <a:rPr lang="en-US" altLang="es-AR" sz="1800" dirty="0"/>
              <a:t> la </a:t>
            </a:r>
            <a:r>
              <a:rPr lang="en-US" altLang="es-AR" sz="1800" dirty="0" err="1"/>
              <a:t>demanda</a:t>
            </a:r>
            <a:r>
              <a:rPr lang="en-US" altLang="es-AR" sz="1800" dirty="0"/>
              <a:t> </a:t>
            </a:r>
            <a:r>
              <a:rPr lang="en-US" altLang="es-AR" sz="1800" dirty="0" err="1"/>
              <a:t>humana</a:t>
            </a:r>
            <a:r>
              <a:rPr lang="en-US" altLang="es-AR" sz="1800" dirty="0"/>
              <a:t> </a:t>
            </a:r>
            <a:r>
              <a:rPr lang="en-US" altLang="es-AR" sz="1800" dirty="0" err="1"/>
              <a:t>sobre</a:t>
            </a:r>
            <a:r>
              <a:rPr lang="en-US" altLang="es-AR" sz="1800" dirty="0"/>
              <a:t> la </a:t>
            </a:r>
            <a:r>
              <a:rPr lang="en-US" altLang="es-AR" sz="1800" dirty="0" err="1"/>
              <a:t>biosfera</a:t>
            </a:r>
            <a:r>
              <a:rPr lang="en-US" altLang="es-AR" sz="1800" dirty="0"/>
              <a:t> </a:t>
            </a:r>
            <a:r>
              <a:rPr lang="en-US" altLang="es-AR" sz="1800" dirty="0" err="1"/>
              <a:t>comparando</a:t>
            </a:r>
            <a:r>
              <a:rPr lang="en-US" altLang="es-AR" sz="1800" dirty="0"/>
              <a:t> el </a:t>
            </a:r>
            <a:r>
              <a:rPr lang="en-US" altLang="es-AR" sz="1800" dirty="0" err="1"/>
              <a:t>consumo</a:t>
            </a:r>
            <a:r>
              <a:rPr lang="en-US" altLang="es-AR" sz="1800" dirty="0"/>
              <a:t> de la </a:t>
            </a:r>
            <a:r>
              <a:rPr lang="en-US" altLang="es-AR" sz="1800" dirty="0" err="1"/>
              <a:t>humanidad</a:t>
            </a:r>
            <a:r>
              <a:rPr lang="en-US" altLang="es-AR" sz="1800" dirty="0"/>
              <a:t> con la </a:t>
            </a:r>
            <a:r>
              <a:rPr lang="en-US" altLang="es-AR" sz="1800" dirty="0" err="1"/>
              <a:t>capacidad</a:t>
            </a:r>
            <a:r>
              <a:rPr lang="en-US" altLang="es-AR" sz="1800" dirty="0"/>
              <a:t> de </a:t>
            </a:r>
            <a:r>
              <a:rPr lang="en-US" altLang="es-AR" sz="1800" dirty="0" err="1"/>
              <a:t>generación</a:t>
            </a:r>
            <a:r>
              <a:rPr lang="en-US" altLang="es-AR" sz="1800" dirty="0"/>
              <a:t> de la Tierra. </a:t>
            </a:r>
          </a:p>
          <a:p>
            <a:pPr marL="0" indent="0" algn="ctr">
              <a:buNone/>
              <a:defRPr/>
            </a:pPr>
            <a:r>
              <a:rPr lang="en-US" altLang="es-AR" sz="1800" dirty="0"/>
              <a:t> (USO RACIONAL)</a:t>
            </a:r>
          </a:p>
          <a:p>
            <a:pPr>
              <a:defRPr/>
            </a:pPr>
            <a:endParaRPr lang="en-US" altLang="es-AR" sz="1800" dirty="0"/>
          </a:p>
          <a:p>
            <a:pPr>
              <a:defRPr/>
            </a:pPr>
            <a:r>
              <a:rPr lang="en-US" altLang="es-AR" sz="1800" dirty="0" err="1"/>
              <a:t>Básicamente</a:t>
            </a:r>
            <a:r>
              <a:rPr lang="en-US" altLang="es-AR" sz="1800" dirty="0"/>
              <a:t>, se </a:t>
            </a:r>
            <a:r>
              <a:rPr lang="en-US" altLang="es-AR" sz="1800" dirty="0" err="1"/>
              <a:t>calcula</a:t>
            </a:r>
            <a:r>
              <a:rPr lang="en-US" altLang="es-AR" sz="1800" dirty="0"/>
              <a:t> el </a:t>
            </a:r>
            <a:r>
              <a:rPr lang="en-US" altLang="es-AR" sz="1800" dirty="0" err="1"/>
              <a:t>área</a:t>
            </a:r>
            <a:r>
              <a:rPr lang="en-US" altLang="es-AR" sz="1800" dirty="0"/>
              <a:t> </a:t>
            </a:r>
            <a:r>
              <a:rPr lang="en-US" altLang="es-AR" sz="1800" dirty="0" err="1"/>
              <a:t>necesaria</a:t>
            </a:r>
            <a:r>
              <a:rPr lang="en-US" altLang="es-AR" sz="1800" dirty="0"/>
              <a:t> para </a:t>
            </a:r>
            <a:r>
              <a:rPr lang="en-US" altLang="es-AR" sz="1800" dirty="0" err="1"/>
              <a:t>producir</a:t>
            </a:r>
            <a:r>
              <a:rPr lang="en-US" altLang="es-AR" sz="1800" dirty="0"/>
              <a:t> los </a:t>
            </a:r>
            <a:r>
              <a:rPr lang="en-US" altLang="es-AR" sz="1800" dirty="0" err="1"/>
              <a:t>recursos</a:t>
            </a:r>
            <a:r>
              <a:rPr lang="en-US" altLang="es-AR" sz="1800" dirty="0"/>
              <a:t> que </a:t>
            </a:r>
            <a:r>
              <a:rPr lang="en-US" altLang="es-AR" sz="1800" dirty="0" err="1"/>
              <a:t>consumen</a:t>
            </a:r>
            <a:r>
              <a:rPr lang="en-US" altLang="es-AR" sz="1800" dirty="0"/>
              <a:t> las personas, la </a:t>
            </a:r>
            <a:r>
              <a:rPr lang="en-US" altLang="es-AR" sz="1800" dirty="0" err="1"/>
              <a:t>superficie</a:t>
            </a:r>
            <a:r>
              <a:rPr lang="en-US" altLang="es-AR" sz="1800" dirty="0"/>
              <a:t> </a:t>
            </a:r>
            <a:r>
              <a:rPr lang="en-US" altLang="es-AR" sz="1800" dirty="0" err="1"/>
              <a:t>destinada</a:t>
            </a:r>
            <a:r>
              <a:rPr lang="en-US" altLang="es-AR" sz="1800" dirty="0"/>
              <a:t> a </a:t>
            </a:r>
            <a:r>
              <a:rPr lang="en-US" altLang="es-AR" sz="1800" dirty="0" err="1"/>
              <a:t>infraestructura</a:t>
            </a:r>
            <a:r>
              <a:rPr lang="en-US" altLang="es-AR" sz="1800" dirty="0"/>
              <a:t>, el </a:t>
            </a:r>
            <a:r>
              <a:rPr lang="en-US" altLang="es-AR" sz="1800" dirty="0" err="1"/>
              <a:t>área</a:t>
            </a:r>
            <a:r>
              <a:rPr lang="en-US" altLang="es-AR" sz="1800" dirty="0"/>
              <a:t> de </a:t>
            </a:r>
            <a:r>
              <a:rPr lang="en-US" altLang="es-AR" sz="1800" dirty="0" err="1"/>
              <a:t>bosque</a:t>
            </a:r>
            <a:r>
              <a:rPr lang="en-US" altLang="es-AR" sz="1800" dirty="0"/>
              <a:t> </a:t>
            </a:r>
            <a:r>
              <a:rPr lang="en-US" altLang="es-AR" sz="1800" dirty="0" err="1"/>
              <a:t>necesaria</a:t>
            </a:r>
            <a:r>
              <a:rPr lang="en-US" altLang="es-AR" sz="1800" dirty="0"/>
              <a:t> para </a:t>
            </a:r>
            <a:r>
              <a:rPr lang="en-US" altLang="es-AR" sz="1800" dirty="0" err="1"/>
              <a:t>almacenar</a:t>
            </a:r>
            <a:r>
              <a:rPr lang="en-US" altLang="es-AR" sz="1800" dirty="0"/>
              <a:t> el CO2, y los stocks de </a:t>
            </a:r>
            <a:r>
              <a:rPr lang="en-US" altLang="es-AR" sz="1800" dirty="0" err="1"/>
              <a:t>recursos</a:t>
            </a:r>
            <a:r>
              <a:rPr lang="en-US" altLang="es-AR" sz="1800" dirty="0"/>
              <a:t> para la </a:t>
            </a:r>
            <a:r>
              <a:rPr lang="en-US" altLang="es-AR" sz="1800" dirty="0" err="1"/>
              <a:t>producción</a:t>
            </a:r>
            <a:r>
              <a:rPr lang="en-US" altLang="es-AR" sz="1800" dirty="0"/>
              <a:t> de </a:t>
            </a:r>
            <a:r>
              <a:rPr lang="en-US" altLang="es-AR" sz="1800" dirty="0" err="1"/>
              <a:t>alimentos</a:t>
            </a:r>
            <a:r>
              <a:rPr lang="en-US" altLang="es-AR" sz="1800" dirty="0"/>
              <a:t> .</a:t>
            </a:r>
          </a:p>
        </p:txBody>
      </p:sp>
    </p:spTree>
    <p:extLst>
      <p:ext uri="{BB962C8B-B14F-4D97-AF65-F5344CB8AC3E}">
        <p14:creationId xmlns:p14="http://schemas.microsoft.com/office/powerpoint/2010/main" val="279294429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1 Título">
            <a:extLst>
              <a:ext uri="{FF2B5EF4-FFF2-40B4-BE49-F238E27FC236}">
                <a16:creationId xmlns:a16="http://schemas.microsoft.com/office/drawing/2014/main" id="{D3AB618B-FACD-B042-805E-603426F07597}"/>
              </a:ext>
            </a:extLst>
          </p:cNvPr>
          <p:cNvSpPr>
            <a:spLocks noGrp="1"/>
          </p:cNvSpPr>
          <p:nvPr>
            <p:ph type="title" idx="4294967295"/>
          </p:nvPr>
        </p:nvSpPr>
        <p:spPr>
          <a:xfrm>
            <a:off x="4965430" y="629268"/>
            <a:ext cx="6586491" cy="1286160"/>
          </a:xfrm>
        </p:spPr>
        <p:txBody>
          <a:bodyPr vert="horz" lIns="91440" tIns="45720" rIns="91440" bIns="45720" rtlCol="0" anchor="b">
            <a:normAutofit/>
          </a:bodyPr>
          <a:lstStyle/>
          <a:p>
            <a:r>
              <a:rPr lang="en-US" altLang="es-AR" sz="4100" dirty="0" err="1"/>
              <a:t>Principales</a:t>
            </a:r>
            <a:r>
              <a:rPr lang="en-US" altLang="es-AR" sz="4100" dirty="0"/>
              <a:t> </a:t>
            </a:r>
            <a:r>
              <a:rPr lang="en-US" altLang="es-AR" sz="4100" dirty="0" err="1"/>
              <a:t>Problemas</a:t>
            </a:r>
            <a:r>
              <a:rPr lang="en-US" altLang="es-AR" sz="4100" dirty="0"/>
              <a:t> </a:t>
            </a:r>
            <a:r>
              <a:rPr lang="en-US" altLang="es-AR" sz="4100" dirty="0" err="1"/>
              <a:t>Ambientales</a:t>
            </a:r>
            <a:r>
              <a:rPr lang="en-US" altLang="es-AR" sz="4100" dirty="0"/>
              <a:t> </a:t>
            </a:r>
            <a:r>
              <a:rPr lang="en-US" altLang="es-AR" sz="4100" dirty="0" err="1"/>
              <a:t>Globales</a:t>
            </a:r>
            <a:endParaRPr lang="en-US" altLang="es-AR" sz="4100" b="1" dirty="0"/>
          </a:p>
        </p:txBody>
      </p:sp>
      <p:sp>
        <p:nvSpPr>
          <p:cNvPr id="43011" name="2 Marcador de contenido">
            <a:extLst>
              <a:ext uri="{FF2B5EF4-FFF2-40B4-BE49-F238E27FC236}">
                <a16:creationId xmlns:a16="http://schemas.microsoft.com/office/drawing/2014/main" id="{C6CF1260-89FD-5247-9CC6-57979780E536}"/>
              </a:ext>
            </a:extLst>
          </p:cNvPr>
          <p:cNvSpPr>
            <a:spLocks noGrp="1"/>
          </p:cNvSpPr>
          <p:nvPr>
            <p:ph idx="4294967295"/>
          </p:nvPr>
        </p:nvSpPr>
        <p:spPr>
          <a:xfrm>
            <a:off x="4965431" y="2438400"/>
            <a:ext cx="6586489" cy="3785419"/>
          </a:xfrm>
        </p:spPr>
        <p:txBody>
          <a:bodyPr vert="horz" lIns="91440" tIns="45720" rIns="91440" bIns="45720" rtlCol="0">
            <a:normAutofit/>
          </a:bodyPr>
          <a:lstStyle/>
          <a:p>
            <a:pPr marL="476250"/>
            <a:r>
              <a:rPr lang="en-US" altLang="es-AR" sz="1900" dirty="0"/>
              <a:t>Cambio </a:t>
            </a:r>
            <a:r>
              <a:rPr lang="en-US" altLang="es-AR" sz="1900" dirty="0" err="1"/>
              <a:t>Climático</a:t>
            </a:r>
            <a:r>
              <a:rPr lang="en-US" altLang="es-AR" sz="1900" dirty="0"/>
              <a:t>.</a:t>
            </a:r>
          </a:p>
          <a:p>
            <a:pPr marL="476250"/>
            <a:r>
              <a:rPr lang="en-US" altLang="es-AR" sz="1900" dirty="0" err="1"/>
              <a:t>Destrucción</a:t>
            </a:r>
            <a:r>
              <a:rPr lang="en-US" altLang="es-AR" sz="1900" dirty="0"/>
              <a:t> de la </a:t>
            </a:r>
            <a:r>
              <a:rPr lang="en-US" altLang="es-AR" sz="1900" dirty="0" err="1"/>
              <a:t>capa</a:t>
            </a:r>
            <a:r>
              <a:rPr lang="en-US" altLang="es-AR" sz="1900" dirty="0"/>
              <a:t> de </a:t>
            </a:r>
            <a:r>
              <a:rPr lang="en-US" altLang="es-AR" sz="1900" dirty="0" err="1"/>
              <a:t>ozono</a:t>
            </a:r>
            <a:r>
              <a:rPr lang="en-US" altLang="es-AR" sz="1900" dirty="0"/>
              <a:t>.</a:t>
            </a:r>
          </a:p>
          <a:p>
            <a:pPr marL="476250"/>
            <a:r>
              <a:rPr lang="en-US" altLang="es-AR" sz="1900" dirty="0"/>
              <a:t>Lluvia </a:t>
            </a:r>
            <a:r>
              <a:rPr lang="en-US" altLang="es-AR" sz="1900" dirty="0" err="1"/>
              <a:t>ácida</a:t>
            </a:r>
            <a:r>
              <a:rPr lang="en-US" altLang="es-AR" sz="1900" dirty="0"/>
              <a:t>.</a:t>
            </a:r>
          </a:p>
          <a:p>
            <a:pPr marL="476250"/>
            <a:r>
              <a:rPr lang="en-US" altLang="es-AR" sz="1900" dirty="0" err="1"/>
              <a:t>Destrucción</a:t>
            </a:r>
            <a:r>
              <a:rPr lang="en-US" altLang="es-AR" sz="1900" dirty="0"/>
              <a:t> de los bosques y </a:t>
            </a:r>
            <a:r>
              <a:rPr lang="en-US" altLang="es-AR" sz="1900" dirty="0" err="1"/>
              <a:t>selvas</a:t>
            </a:r>
            <a:r>
              <a:rPr lang="en-US" altLang="es-AR" sz="1900" dirty="0"/>
              <a:t>.</a:t>
            </a:r>
          </a:p>
          <a:p>
            <a:pPr marL="476250"/>
            <a:r>
              <a:rPr lang="en-US" altLang="es-AR" sz="1900" dirty="0" err="1"/>
              <a:t>Desertificación</a:t>
            </a:r>
            <a:r>
              <a:rPr lang="en-US" altLang="es-AR" sz="1900" dirty="0"/>
              <a:t>.</a:t>
            </a:r>
          </a:p>
          <a:p>
            <a:pPr marL="476250"/>
            <a:r>
              <a:rPr lang="en-US" altLang="es-AR" sz="1900" dirty="0" err="1"/>
              <a:t>Pérdida</a:t>
            </a:r>
            <a:r>
              <a:rPr lang="en-US" altLang="es-AR" sz="1900" dirty="0"/>
              <a:t> de </a:t>
            </a:r>
            <a:r>
              <a:rPr lang="en-US" altLang="es-AR" sz="1900" dirty="0" err="1"/>
              <a:t>biodiversidad</a:t>
            </a:r>
            <a:r>
              <a:rPr lang="en-US" altLang="es-AR" sz="1900" dirty="0"/>
              <a:t>. </a:t>
            </a:r>
          </a:p>
          <a:p>
            <a:pPr marL="476250"/>
            <a:r>
              <a:rPr lang="en-US" altLang="es-AR" sz="1900" dirty="0" err="1"/>
              <a:t>Aumento</a:t>
            </a:r>
            <a:r>
              <a:rPr lang="en-US" altLang="es-AR" sz="1900" dirty="0"/>
              <a:t> de </a:t>
            </a:r>
            <a:r>
              <a:rPr lang="en-US" altLang="es-AR" sz="1900" dirty="0" err="1"/>
              <a:t>residuos</a:t>
            </a:r>
            <a:r>
              <a:rPr lang="en-US" altLang="es-AR" sz="1900" dirty="0"/>
              <a:t>.</a:t>
            </a:r>
          </a:p>
          <a:p>
            <a:pPr marL="476250"/>
            <a:r>
              <a:rPr lang="en-US" altLang="es-AR" sz="1900" dirty="0" err="1"/>
              <a:t>Contaminación</a:t>
            </a:r>
            <a:r>
              <a:rPr lang="en-US" altLang="es-AR" sz="1900" dirty="0"/>
              <a:t> de los </a:t>
            </a:r>
            <a:r>
              <a:rPr lang="en-US" altLang="es-AR" sz="1900" dirty="0" err="1"/>
              <a:t>océanos</a:t>
            </a:r>
            <a:r>
              <a:rPr lang="en-US" altLang="es-AR" sz="1900" dirty="0"/>
              <a:t>, </a:t>
            </a:r>
            <a:r>
              <a:rPr lang="en-US" altLang="es-AR" sz="1900" dirty="0" err="1"/>
              <a:t>atmosférica</a:t>
            </a:r>
            <a:r>
              <a:rPr lang="en-US" altLang="es-AR" sz="1900" dirty="0"/>
              <a:t>, del </a:t>
            </a:r>
            <a:r>
              <a:rPr lang="en-US" altLang="es-AR" sz="1900" dirty="0" err="1"/>
              <a:t>suelo</a:t>
            </a:r>
            <a:r>
              <a:rPr lang="en-US" altLang="es-AR" sz="1900" dirty="0"/>
              <a:t>, etc. </a:t>
            </a:r>
          </a:p>
          <a:p>
            <a:pPr marL="476250"/>
            <a:r>
              <a:rPr lang="en-US" altLang="es-AR" sz="1900" dirty="0" err="1"/>
              <a:t>Pérdida</a:t>
            </a:r>
            <a:r>
              <a:rPr lang="en-US" altLang="es-AR" sz="1900" dirty="0"/>
              <a:t> de </a:t>
            </a:r>
            <a:r>
              <a:rPr lang="en-US" altLang="es-AR" sz="1900" dirty="0" err="1"/>
              <a:t>bienes</a:t>
            </a:r>
            <a:r>
              <a:rPr lang="en-US" altLang="es-AR" sz="1900" dirty="0"/>
              <a:t> y </a:t>
            </a:r>
            <a:r>
              <a:rPr lang="en-US" altLang="es-AR" sz="1900" dirty="0" err="1"/>
              <a:t>servicios</a:t>
            </a:r>
            <a:r>
              <a:rPr lang="en-US" altLang="es-AR" sz="1900" dirty="0"/>
              <a:t> </a:t>
            </a:r>
            <a:r>
              <a:rPr lang="en-US" altLang="es-AR" sz="1900" dirty="0" err="1"/>
              <a:t>ecosistémicos</a:t>
            </a:r>
            <a:r>
              <a:rPr lang="en-US" altLang="es-AR" sz="1900" dirty="0"/>
              <a:t>.</a:t>
            </a:r>
          </a:p>
        </p:txBody>
      </p:sp>
      <p:pic>
        <p:nvPicPr>
          <p:cNvPr id="43012" name="Picture 5" descr="impacto-ambiental">
            <a:extLst>
              <a:ext uri="{FF2B5EF4-FFF2-40B4-BE49-F238E27FC236}">
                <a16:creationId xmlns:a16="http://schemas.microsoft.com/office/drawing/2014/main" id="{9BD91306-D944-0348-B8DA-FDEDB84EBA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9" r="7834" b="-1"/>
          <a:stretch/>
        </p:blipFill>
        <p:spPr bwMode="auto">
          <a:xfrm>
            <a:off x="92617" y="162055"/>
            <a:ext cx="4201591" cy="6215948"/>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C87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694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2B776EA-97F4-1547-9F96-611749CB3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4631" y="2152908"/>
            <a:ext cx="8010349" cy="30439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dennis-meadows">
            <a:extLst>
              <a:ext uri="{FF2B5EF4-FFF2-40B4-BE49-F238E27FC236}">
                <a16:creationId xmlns:a16="http://schemas.microsoft.com/office/drawing/2014/main" id="{D84F0F42-821B-EA1B-12F0-08834D6947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86799" y="2152909"/>
            <a:ext cx="2791967" cy="37183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7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DC3C6AA-6DD8-224E-AE99-8D8DAA32AFAB}"/>
              </a:ext>
            </a:extLst>
          </p:cNvPr>
          <p:cNvPicPr>
            <a:picLocks noChangeAspect="1"/>
          </p:cNvPicPr>
          <p:nvPr/>
        </p:nvPicPr>
        <p:blipFill rotWithShape="1">
          <a:blip r:embed="rId2"/>
          <a:srcRect l="10289" r="10955"/>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2" name="Group 11">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3" name="Freeform: Shape 12">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CuadroTexto 2">
            <a:extLst>
              <a:ext uri="{FF2B5EF4-FFF2-40B4-BE49-F238E27FC236}">
                <a16:creationId xmlns:a16="http://schemas.microsoft.com/office/drawing/2014/main" id="{E382B950-F77E-50A0-94BC-6FB4D5111B4C}"/>
              </a:ext>
            </a:extLst>
          </p:cNvPr>
          <p:cNvSpPr txBox="1"/>
          <p:nvPr/>
        </p:nvSpPr>
        <p:spPr>
          <a:xfrm>
            <a:off x="184907" y="508000"/>
            <a:ext cx="2282997" cy="369332"/>
          </a:xfrm>
          <a:prstGeom prst="rect">
            <a:avLst/>
          </a:prstGeom>
          <a:noFill/>
        </p:spPr>
        <p:txBody>
          <a:bodyPr wrap="none" rtlCol="0">
            <a:spAutoFit/>
          </a:bodyPr>
          <a:lstStyle/>
          <a:p>
            <a:r>
              <a:rPr lang="es-AR" dirty="0">
                <a:solidFill>
                  <a:schemeClr val="bg1"/>
                </a:solidFill>
              </a:rPr>
              <a:t>EMPRESA: PATAGONIA</a:t>
            </a:r>
          </a:p>
        </p:txBody>
      </p:sp>
      <p:sp>
        <p:nvSpPr>
          <p:cNvPr id="5" name="CuadroTexto 4">
            <a:extLst>
              <a:ext uri="{FF2B5EF4-FFF2-40B4-BE49-F238E27FC236}">
                <a16:creationId xmlns:a16="http://schemas.microsoft.com/office/drawing/2014/main" id="{AA2FB893-EDE4-E356-74BC-FE4F7452FA44}"/>
              </a:ext>
            </a:extLst>
          </p:cNvPr>
          <p:cNvSpPr txBox="1"/>
          <p:nvPr/>
        </p:nvSpPr>
        <p:spPr>
          <a:xfrm>
            <a:off x="525019" y="1693333"/>
            <a:ext cx="2805288" cy="2585323"/>
          </a:xfrm>
          <a:prstGeom prst="rect">
            <a:avLst/>
          </a:prstGeom>
          <a:noFill/>
        </p:spPr>
        <p:txBody>
          <a:bodyPr wrap="square">
            <a:spAutoFit/>
          </a:bodyPr>
          <a:lstStyle/>
          <a:p>
            <a:r>
              <a:rPr lang="es-AR" b="0" i="0" strike="noStrike" dirty="0">
                <a:solidFill>
                  <a:srgbClr val="FFFFFF"/>
                </a:solidFill>
                <a:effectLst/>
                <a:latin typeface="founders_groteskmedium"/>
                <a:hlinkClick r:id="rId4"/>
              </a:rPr>
              <a:t>Para nuestro 50 aniversario, estamos mirando hacia el futuro, no el pasado, de nuestra vida en la Tierra. Juntos prioricemos el propósito por sobre las ganancias y protejamos este planeta maravilloso, nuestro único hogar.</a:t>
            </a:r>
            <a:endParaRPr lang="es-AR" b="0" i="0" strike="noStrike" dirty="0">
              <a:solidFill>
                <a:srgbClr val="FFFFFF"/>
              </a:solidFill>
              <a:effectLst/>
              <a:latin typeface="founders_groteskmedium"/>
            </a:endParaRPr>
          </a:p>
        </p:txBody>
      </p:sp>
    </p:spTree>
    <p:extLst>
      <p:ext uri="{BB962C8B-B14F-4D97-AF65-F5344CB8AC3E}">
        <p14:creationId xmlns:p14="http://schemas.microsoft.com/office/powerpoint/2010/main" val="2518107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07945074-03EB-EAB6-0872-611496D2B20B}"/>
              </a:ext>
            </a:extLst>
          </p:cNvPr>
          <p:cNvPicPr>
            <a:picLocks noChangeAspect="1"/>
          </p:cNvPicPr>
          <p:nvPr/>
        </p:nvPicPr>
        <p:blipFill rotWithShape="1">
          <a:blip r:embed="rId2"/>
          <a:srcRect r="-3" b="1497"/>
          <a:stretch/>
        </p:blipFill>
        <p:spPr>
          <a:xfrm>
            <a:off x="587684" y="1535533"/>
            <a:ext cx="5508316"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41" name="Group 40">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42" name="Freeform: Shape 41">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uadroTexto 4">
            <a:extLst>
              <a:ext uri="{FF2B5EF4-FFF2-40B4-BE49-F238E27FC236}">
                <a16:creationId xmlns:a16="http://schemas.microsoft.com/office/drawing/2014/main" id="{F016C3FD-50BD-90C9-A64B-D305CE612036}"/>
              </a:ext>
            </a:extLst>
          </p:cNvPr>
          <p:cNvSpPr txBox="1"/>
          <p:nvPr/>
        </p:nvSpPr>
        <p:spPr>
          <a:xfrm>
            <a:off x="6199276" y="261338"/>
            <a:ext cx="5881511" cy="416724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b="0" i="0" u="none" strike="noStrike" dirty="0" err="1">
                <a:solidFill>
                  <a:schemeClr val="bg1">
                    <a:alpha val="80000"/>
                  </a:schemeClr>
                </a:solidFill>
                <a:effectLst/>
              </a:rPr>
              <a:t>Desde</a:t>
            </a:r>
            <a:r>
              <a:rPr lang="en-US" b="0" i="0" u="none" strike="noStrike" dirty="0">
                <a:solidFill>
                  <a:schemeClr val="bg1">
                    <a:alpha val="80000"/>
                  </a:schemeClr>
                </a:solidFill>
                <a:effectLst/>
              </a:rPr>
              <a:t> 1985, Patagonia ha </a:t>
            </a:r>
            <a:r>
              <a:rPr lang="en-US" b="0" i="0" u="none" strike="noStrike" dirty="0" err="1">
                <a:solidFill>
                  <a:schemeClr val="bg1">
                    <a:alpha val="80000"/>
                  </a:schemeClr>
                </a:solidFill>
                <a:effectLst/>
              </a:rPr>
              <a:t>comprometido</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1% de sus </a:t>
            </a:r>
            <a:r>
              <a:rPr lang="en-US" b="0" i="0" u="none" strike="noStrike" dirty="0" err="1">
                <a:solidFill>
                  <a:schemeClr val="bg1">
                    <a:alpha val="80000"/>
                  </a:schemeClr>
                </a:solidFill>
                <a:effectLst/>
              </a:rPr>
              <a:t>ventas</a:t>
            </a:r>
            <a:r>
              <a:rPr lang="en-US" b="0" i="0" u="none" strike="noStrike" dirty="0">
                <a:solidFill>
                  <a:schemeClr val="bg1">
                    <a:alpha val="80000"/>
                  </a:schemeClr>
                </a:solidFill>
                <a:effectLst/>
              </a:rPr>
              <a:t> a la </a:t>
            </a:r>
            <a:r>
              <a:rPr lang="en-US" b="0" i="0" u="none" strike="noStrike" dirty="0" err="1">
                <a:solidFill>
                  <a:schemeClr val="bg1">
                    <a:alpha val="80000"/>
                  </a:schemeClr>
                </a:solidFill>
                <a:effectLst/>
              </a:rPr>
              <a:t>preservación</a:t>
            </a:r>
            <a:r>
              <a:rPr lang="en-US" b="0" i="0" u="none" strike="noStrike" dirty="0">
                <a:solidFill>
                  <a:schemeClr val="bg1">
                    <a:alpha val="80000"/>
                  </a:schemeClr>
                </a:solidFill>
                <a:effectLst/>
              </a:rPr>
              <a:t> y la </a:t>
            </a:r>
            <a:r>
              <a:rPr lang="en-US" b="0" i="0" u="none" strike="noStrike" dirty="0" err="1">
                <a:solidFill>
                  <a:schemeClr val="bg1">
                    <a:alpha val="80000"/>
                  </a:schemeClr>
                </a:solidFill>
                <a:effectLst/>
              </a:rPr>
              <a:t>restauración</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ambientes naturales. </a:t>
            </a:r>
            <a:r>
              <a:rPr lang="en-US" b="0" i="0" u="none" strike="noStrike" dirty="0" err="1">
                <a:solidFill>
                  <a:schemeClr val="bg1">
                    <a:alpha val="80000"/>
                  </a:schemeClr>
                </a:solidFill>
                <a:effectLst/>
              </a:rPr>
              <a:t>Hemos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entregado</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más</a:t>
            </a:r>
            <a:r>
              <a:rPr lang="en-US" b="0" i="0" u="none" strike="noStrike" dirty="0">
                <a:solidFill>
                  <a:schemeClr val="bg1">
                    <a:alpha val="80000"/>
                  </a:schemeClr>
                </a:solidFill>
                <a:effectLst/>
              </a:rPr>
              <a:t> de 89 </a:t>
            </a:r>
            <a:r>
              <a:rPr lang="en-US" b="0" i="0" u="none" strike="noStrike" dirty="0" err="1">
                <a:solidFill>
                  <a:schemeClr val="bg1">
                    <a:alpha val="80000"/>
                  </a:schemeClr>
                </a:solidFill>
                <a:effectLst/>
              </a:rPr>
              <a:t>millones</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dólares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a:t>
            </a:r>
            <a:r>
              <a:rPr lang="en-US" b="0" i="0" u="none" strike="noStrike" dirty="0">
                <a:solidFill>
                  <a:schemeClr val="bg1">
                    <a:alpha val="80000"/>
                  </a:schemeClr>
                </a:solidFill>
                <a:effectLst/>
              </a:rPr>
              <a:t> dinero y </a:t>
            </a:r>
            <a:r>
              <a:rPr lang="en-US" b="0" i="0" u="none" strike="noStrike" dirty="0" err="1">
                <a:solidFill>
                  <a:schemeClr val="bg1">
                    <a:alpha val="80000"/>
                  </a:schemeClr>
                </a:solidFill>
                <a:effectLst/>
              </a:rPr>
              <a:t>otras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donaciones</a:t>
            </a:r>
            <a:r>
              <a:rPr lang="en-US" b="0" i="0" u="none" strike="noStrike" dirty="0">
                <a:solidFill>
                  <a:schemeClr val="bg1">
                    <a:alpha val="80000"/>
                  </a:schemeClr>
                </a:solidFill>
                <a:effectLst/>
              </a:rPr>
              <a:t> a </a:t>
            </a:r>
            <a:r>
              <a:rPr lang="en-US" b="0" i="0" u="none" strike="noStrike" dirty="0" err="1">
                <a:solidFill>
                  <a:schemeClr val="bg1">
                    <a:alpha val="80000"/>
                  </a:schemeClr>
                </a:solidFill>
                <a:effectLst/>
              </a:rPr>
              <a:t>grupos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ambientales</a:t>
            </a:r>
            <a:r>
              <a:rPr lang="en-US" b="0" i="0" u="none" strike="noStrike" dirty="0">
                <a:solidFill>
                  <a:schemeClr val="bg1">
                    <a:alpha val="80000"/>
                  </a:schemeClr>
                </a:solidFill>
                <a:effectLst/>
              </a:rPr>
              <a:t> de base locales e </a:t>
            </a:r>
            <a:r>
              <a:rPr lang="en-US" b="0" i="0" u="none" strike="noStrike" dirty="0" err="1">
                <a:solidFill>
                  <a:schemeClr val="bg1">
                    <a:alpha val="80000"/>
                  </a:schemeClr>
                </a:solidFill>
                <a:effectLst/>
              </a:rPr>
              <a:t>internacionales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todos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ellos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grupos</a:t>
            </a:r>
            <a:r>
              <a:rPr lang="en-US" b="0" i="0" u="none" strike="noStrike" dirty="0">
                <a:solidFill>
                  <a:schemeClr val="bg1">
                    <a:alpha val="80000"/>
                  </a:schemeClr>
                </a:solidFill>
                <a:effectLst/>
              </a:rPr>
              <a:t> que </a:t>
            </a:r>
            <a:r>
              <a:rPr lang="en-US" b="0" i="0" u="none" strike="noStrike" dirty="0" err="1">
                <a:solidFill>
                  <a:schemeClr val="bg1">
                    <a:alpha val="80000"/>
                  </a:schemeClr>
                </a:solidFill>
                <a:effectLst/>
              </a:rPr>
              <a:t>marcan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una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diferencia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a:t>
            </a:r>
            <a:r>
              <a:rPr lang="en-US" b="0" i="0" u="none" strike="noStrike" dirty="0">
                <a:solidFill>
                  <a:schemeClr val="bg1">
                    <a:alpha val="80000"/>
                  </a:schemeClr>
                </a:solidFill>
                <a:effectLst/>
              </a:rPr>
              <a:t> sus </a:t>
            </a:r>
            <a:r>
              <a:rPr lang="en-US" b="0" i="0" u="none" strike="noStrike" dirty="0" err="1">
                <a:solidFill>
                  <a:schemeClr val="bg1">
                    <a:alpha val="80000"/>
                  </a:schemeClr>
                </a:solidFill>
                <a:effectLst/>
              </a:rPr>
              <a:t>comunidades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a:t>
            </a:r>
            <a:r>
              <a:rPr lang="en-US" b="0" i="0" u="none" strike="noStrike" dirty="0">
                <a:solidFill>
                  <a:schemeClr val="bg1">
                    <a:alpha val="80000"/>
                  </a:schemeClr>
                </a:solidFill>
                <a:effectLst/>
              </a:rPr>
              <a:t> 2002,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fundador</a:t>
            </a:r>
            <a:r>
              <a:rPr lang="en-US" b="0" i="0" u="none" strike="noStrike" dirty="0">
                <a:solidFill>
                  <a:schemeClr val="bg1">
                    <a:alpha val="80000"/>
                  </a:schemeClr>
                </a:solidFill>
                <a:effectLst/>
              </a:rPr>
              <a:t> de Patagonia, Yvon Chouinard, y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dueño</a:t>
            </a:r>
            <a:r>
              <a:rPr lang="en-US" b="0" i="0" u="none" strike="noStrike" dirty="0">
                <a:solidFill>
                  <a:schemeClr val="bg1">
                    <a:alpha val="80000"/>
                  </a:schemeClr>
                </a:solidFill>
                <a:effectLst/>
              </a:rPr>
              <a:t> de Blue </a:t>
            </a:r>
            <a:r>
              <a:rPr lang="en-US" b="0" i="0" u="none" strike="noStrike" dirty="0" err="1">
                <a:solidFill>
                  <a:schemeClr val="bg1">
                    <a:alpha val="80000"/>
                  </a:schemeClr>
                </a:solidFill>
                <a:effectLst/>
              </a:rPr>
              <a:t>RibbonFlies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crearon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una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corporación</a:t>
            </a:r>
            <a:r>
              <a:rPr lang="en-US" b="0" i="0" u="none" strike="noStrike" dirty="0">
                <a:solidFill>
                  <a:schemeClr val="bg1">
                    <a:alpha val="80000"/>
                  </a:schemeClr>
                </a:solidFill>
                <a:effectLst/>
              </a:rPr>
              <a:t> sin fines de </a:t>
            </a:r>
            <a:r>
              <a:rPr lang="en-US" b="0" i="0" u="none" strike="noStrike" dirty="0" err="1">
                <a:solidFill>
                  <a:schemeClr val="bg1">
                    <a:alpha val="80000"/>
                  </a:schemeClr>
                </a:solidFill>
                <a:effectLst/>
              </a:rPr>
              <a:t>lucro</a:t>
            </a:r>
            <a:r>
              <a:rPr lang="en-US" b="0" i="0" u="none" strike="noStrike" dirty="0">
                <a:solidFill>
                  <a:schemeClr val="bg1">
                    <a:alpha val="80000"/>
                  </a:schemeClr>
                </a:solidFill>
                <a:effectLst/>
              </a:rPr>
              <a:t> para </a:t>
            </a:r>
            <a:r>
              <a:rPr lang="en-US" b="0" i="0" u="none" strike="noStrike" dirty="0" err="1">
                <a:solidFill>
                  <a:schemeClr val="bg1">
                    <a:alpha val="80000"/>
                  </a:schemeClr>
                </a:solidFill>
                <a:effectLst/>
              </a:rPr>
              <a:t>alentar</a:t>
            </a:r>
            <a:r>
              <a:rPr lang="en-US" b="0" i="0" u="none" strike="noStrike" dirty="0">
                <a:solidFill>
                  <a:schemeClr val="bg1">
                    <a:alpha val="80000"/>
                  </a:schemeClr>
                </a:solidFill>
                <a:effectLst/>
              </a:rPr>
              <a:t> a </a:t>
            </a:r>
            <a:r>
              <a:rPr lang="en-US" b="0" i="0" u="none" strike="noStrike" dirty="0" err="1">
                <a:solidFill>
                  <a:schemeClr val="bg1">
                    <a:alpha val="80000"/>
                  </a:schemeClr>
                </a:solidFill>
                <a:effectLst/>
              </a:rPr>
              <a:t>otros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negocios</a:t>
            </a:r>
            <a:r>
              <a:rPr lang="en-US" b="0" i="0" u="none" strike="noStrike" dirty="0">
                <a:solidFill>
                  <a:schemeClr val="bg1">
                    <a:alpha val="80000"/>
                  </a:schemeClr>
                </a:solidFill>
                <a:effectLst/>
              </a:rPr>
              <a:t> a </a:t>
            </a:r>
            <a:r>
              <a:rPr lang="en-US" b="0" i="0" u="none" strike="noStrike" dirty="0" err="1">
                <a:solidFill>
                  <a:schemeClr val="bg1">
                    <a:alpha val="80000"/>
                  </a:schemeClr>
                </a:solidFill>
                <a:effectLst/>
              </a:rPr>
              <a:t>hacer</a:t>
            </a:r>
            <a:r>
              <a:rPr lang="en-US" b="0" i="0" u="none" strike="noStrike" dirty="0">
                <a:solidFill>
                  <a:schemeClr val="bg1">
                    <a:alpha val="80000"/>
                  </a:schemeClr>
                </a:solidFill>
                <a:effectLst/>
              </a:rPr>
              <a:t> lo </a:t>
            </a:r>
            <a:r>
              <a:rPr lang="en-US" b="0" i="0" u="none" strike="noStrike" dirty="0" err="1">
                <a:solidFill>
                  <a:schemeClr val="bg1">
                    <a:alpha val="80000"/>
                  </a:schemeClr>
                </a:solidFill>
                <a:effectLst/>
              </a:rPr>
              <a:t>mismo</a:t>
            </a:r>
            <a:r>
              <a:rPr lang="en-US" b="0" i="0" u="none" strike="noStrike" dirty="0">
                <a:solidFill>
                  <a:schemeClr val="bg1">
                    <a:alpha val="80000"/>
                  </a:schemeClr>
                </a:solidFill>
                <a:effectLst/>
              </a:rPr>
              <a:t>.</a:t>
            </a:r>
          </a:p>
          <a:p>
            <a:pPr indent="-228600">
              <a:lnSpc>
                <a:spcPct val="90000"/>
              </a:lnSpc>
              <a:spcAft>
                <a:spcPts val="600"/>
              </a:spcAft>
              <a:buFont typeface="Arial" panose="020B0604020202020204" pitchFamily="34" charset="0"/>
              <a:buChar char="•"/>
            </a:pPr>
            <a:r>
              <a:rPr lang="en-US" b="0" i="0" u="none" strike="noStrike" dirty="0">
                <a:solidFill>
                  <a:schemeClr val="bg1">
                    <a:alpha val="80000"/>
                  </a:schemeClr>
                </a:solidFill>
                <a:effectLst/>
              </a:rPr>
              <a:t>1% para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Planeta</a:t>
            </a:r>
            <a:r>
              <a:rPr lang="en-US" b="0" i="0" u="none" strike="noStrike" dirty="0">
                <a:solidFill>
                  <a:schemeClr val="bg1">
                    <a:alpha val="80000"/>
                  </a:schemeClr>
                </a:solidFill>
                <a:effectLst/>
              </a:rPr>
              <a:t> es </a:t>
            </a:r>
            <a:r>
              <a:rPr lang="en-US" b="0" i="0" u="none" strike="noStrike" dirty="0" err="1">
                <a:solidFill>
                  <a:schemeClr val="bg1">
                    <a:alpha val="80000"/>
                  </a:schemeClr>
                </a:solidFill>
                <a:effectLst/>
              </a:rPr>
              <a:t>una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alianza</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empresas</a:t>
            </a:r>
            <a:r>
              <a:rPr lang="en-US" b="0" i="0" u="none" strike="noStrike" dirty="0">
                <a:solidFill>
                  <a:schemeClr val="bg1">
                    <a:alpha val="80000"/>
                  </a:schemeClr>
                </a:solidFill>
                <a:effectLst/>
              </a:rPr>
              <a:t> que </a:t>
            </a:r>
            <a:r>
              <a:rPr lang="en-US" b="0" i="0" u="none" strike="noStrike" dirty="0" err="1">
                <a:solidFill>
                  <a:schemeClr val="bg1">
                    <a:alpha val="80000"/>
                  </a:schemeClr>
                </a:solidFill>
                <a:effectLst/>
              </a:rPr>
              <a:t>comprenden</a:t>
            </a:r>
            <a:r>
              <a:rPr lang="en-US" b="0" i="0" u="none" strike="noStrike" dirty="0">
                <a:solidFill>
                  <a:schemeClr val="bg1">
                    <a:alpha val="80000"/>
                  </a:schemeClr>
                </a:solidFill>
                <a:effectLst/>
              </a:rPr>
              <a:t> la </a:t>
            </a:r>
            <a:r>
              <a:rPr lang="en-US" b="0" i="0" u="none" strike="noStrike" dirty="0" err="1">
                <a:solidFill>
                  <a:schemeClr val="bg1">
                    <a:alpha val="80000"/>
                  </a:schemeClr>
                </a:solidFill>
                <a:effectLst/>
              </a:rPr>
              <a:t>necesidad</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proteger</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ambientes naturales. </a:t>
            </a:r>
            <a:r>
              <a:rPr lang="en-US" b="0" i="0" u="none" strike="noStrike" dirty="0" err="1">
                <a:solidFill>
                  <a:schemeClr val="bg1">
                    <a:alpha val="80000"/>
                  </a:schemeClr>
                </a:solidFill>
                <a:effectLst/>
              </a:rPr>
              <a:t>Ellos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entienden</a:t>
            </a:r>
            <a:r>
              <a:rPr lang="en-US" b="0" i="0" u="none" strike="noStrike" dirty="0">
                <a:solidFill>
                  <a:schemeClr val="bg1">
                    <a:alpha val="80000"/>
                  </a:schemeClr>
                </a:solidFill>
                <a:effectLst/>
              </a:rPr>
              <a:t> que tanto </a:t>
            </a:r>
            <a:r>
              <a:rPr lang="en-US" b="0" i="0" u="none" strike="noStrike" dirty="0" err="1">
                <a:solidFill>
                  <a:schemeClr val="bg1">
                    <a:alpha val="80000"/>
                  </a:schemeClr>
                </a:solidFill>
                <a:effectLst/>
              </a:rPr>
              <a:t>ganancias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como</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pérdidas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están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directamente</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vinculadas</a:t>
            </a:r>
            <a:r>
              <a:rPr lang="en-US" b="0" i="0" u="none" strike="noStrike" dirty="0">
                <a:solidFill>
                  <a:schemeClr val="bg1">
                    <a:alpha val="80000"/>
                  </a:schemeClr>
                </a:solidFill>
                <a:effectLst/>
              </a:rPr>
              <a:t> a </a:t>
            </a:r>
            <a:r>
              <a:rPr lang="en-US" b="0" i="0" u="none" strike="noStrike" dirty="0" err="1">
                <a:solidFill>
                  <a:schemeClr val="bg1">
                    <a:alpha val="80000"/>
                  </a:schemeClr>
                </a:solidFill>
                <a:effectLst/>
              </a:rPr>
              <a:t>su</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salud</a:t>
            </a:r>
            <a:r>
              <a:rPr lang="en-US" b="0" i="0" u="none" strike="noStrike" dirty="0">
                <a:solidFill>
                  <a:schemeClr val="bg1">
                    <a:alpha val="80000"/>
                  </a:schemeClr>
                </a:solidFill>
                <a:effectLst/>
              </a:rPr>
              <a:t> y se </a:t>
            </a:r>
            <a:r>
              <a:rPr lang="en-US" b="0" i="0" u="none" strike="noStrike" dirty="0" err="1">
                <a:solidFill>
                  <a:schemeClr val="bg1">
                    <a:alpha val="80000"/>
                  </a:schemeClr>
                </a:solidFill>
                <a:effectLst/>
              </a:rPr>
              <a:t>preocupan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por</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impactos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sociales</a:t>
            </a:r>
            <a:r>
              <a:rPr lang="en-US" b="0" i="0" u="none" strike="noStrike" dirty="0">
                <a:solidFill>
                  <a:schemeClr val="bg1">
                    <a:alpha val="80000"/>
                  </a:schemeClr>
                </a:solidFill>
                <a:effectLst/>
              </a:rPr>
              <a:t> y </a:t>
            </a:r>
            <a:r>
              <a:rPr lang="en-US" b="0" i="0" u="none" strike="noStrike" dirty="0" err="1">
                <a:solidFill>
                  <a:schemeClr val="bg1">
                    <a:alpha val="80000"/>
                  </a:schemeClr>
                </a:solidFill>
                <a:effectLst/>
              </a:rPr>
              <a:t>ambientales</a:t>
            </a:r>
            <a:r>
              <a:rPr lang="en-US" b="0" i="0" u="none" strike="noStrike" dirty="0">
                <a:solidFill>
                  <a:schemeClr val="bg1">
                    <a:alpha val="80000"/>
                  </a:schemeClr>
                </a:solidFill>
                <a:effectLst/>
              </a:rPr>
              <a:t> de la </a:t>
            </a:r>
            <a:r>
              <a:rPr lang="en-US" b="0" i="0" u="none" strike="noStrike" dirty="0" err="1">
                <a:solidFill>
                  <a:schemeClr val="bg1">
                    <a:alpha val="80000"/>
                  </a:schemeClr>
                </a:solidFill>
                <a:effectLst/>
              </a:rPr>
              <a:t>industria</a:t>
            </a:r>
            <a:r>
              <a:rPr lang="en-US" b="0" i="0" u="none" strike="noStrike" dirty="0">
                <a:solidFill>
                  <a:schemeClr val="bg1">
                    <a:alpha val="80000"/>
                  </a:schemeClr>
                </a:solidFill>
                <a:effectLst/>
              </a:rPr>
              <a:t>.</a:t>
            </a:r>
          </a:p>
          <a:p>
            <a:pPr indent="-228600">
              <a:lnSpc>
                <a:spcPct val="90000"/>
              </a:lnSpc>
              <a:spcAft>
                <a:spcPts val="600"/>
              </a:spcAft>
              <a:buFont typeface="Arial" panose="020B0604020202020204" pitchFamily="34" charset="0"/>
              <a:buChar char="•"/>
            </a:pPr>
            <a:r>
              <a:rPr lang="en-US" b="0" i="0" u="none" strike="noStrike" dirty="0">
                <a:solidFill>
                  <a:schemeClr val="bg1">
                    <a:alpha val="80000"/>
                  </a:schemeClr>
                </a:solidFill>
                <a:effectLst/>
              </a:rPr>
              <a:t>Si </a:t>
            </a:r>
            <a:r>
              <a:rPr lang="en-US" b="0" i="0" u="none" strike="noStrike" dirty="0" err="1">
                <a:solidFill>
                  <a:schemeClr val="bg1">
                    <a:alpha val="80000"/>
                  </a:schemeClr>
                </a:solidFill>
                <a:effectLst/>
              </a:rPr>
              <a:t>sos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dueño</a:t>
            </a:r>
            <a:r>
              <a:rPr lang="en-US" b="0" i="0" u="none" strike="noStrike" dirty="0">
                <a:solidFill>
                  <a:schemeClr val="bg1">
                    <a:alpha val="80000"/>
                  </a:schemeClr>
                </a:solidFill>
                <a:effectLst/>
              </a:rPr>
              <a:t> de un </a:t>
            </a:r>
            <a:r>
              <a:rPr lang="en-US" b="0" i="0" u="none" strike="noStrike" dirty="0" err="1">
                <a:solidFill>
                  <a:schemeClr val="bg1">
                    <a:alpha val="80000"/>
                  </a:schemeClr>
                </a:solidFill>
                <a:effectLst/>
              </a:rPr>
              <a:t>negocio</a:t>
            </a:r>
            <a:r>
              <a:rPr lang="en-US" b="0" i="0" u="none" strike="noStrike" dirty="0">
                <a:solidFill>
                  <a:schemeClr val="bg1">
                    <a:alpha val="80000"/>
                  </a:schemeClr>
                </a:solidFill>
                <a:effectLst/>
              </a:rPr>
              <a:t> (o </a:t>
            </a:r>
            <a:r>
              <a:rPr lang="en-US" b="0" i="0" u="none" strike="noStrike" dirty="0" err="1">
                <a:solidFill>
                  <a:schemeClr val="bg1">
                    <a:alpha val="80000"/>
                  </a:schemeClr>
                </a:solidFill>
                <a:effectLst/>
              </a:rPr>
              <a:t>tenés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influencia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sobre</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tu</a:t>
            </a:r>
            <a:r>
              <a:rPr lang="en-US" b="0" i="0" u="none" strike="noStrike" dirty="0">
                <a:solidFill>
                  <a:schemeClr val="bg1">
                    <a:alpha val="80000"/>
                  </a:schemeClr>
                </a:solidFill>
                <a:effectLst/>
              </a:rPr>
              <a:t> jefe), </a:t>
            </a:r>
            <a:r>
              <a:rPr lang="en-US" b="0" i="0" u="none" strike="noStrike" dirty="0" err="1">
                <a:solidFill>
                  <a:schemeClr val="bg1">
                    <a:alpha val="80000"/>
                  </a:schemeClr>
                </a:solidFill>
                <a:effectLst/>
              </a:rPr>
              <a:t>por</a:t>
            </a:r>
            <a:r>
              <a:rPr lang="en-US" b="0" i="0" u="none" strike="noStrike" dirty="0">
                <a:solidFill>
                  <a:schemeClr val="bg1">
                    <a:alpha val="80000"/>
                  </a:schemeClr>
                </a:solidFill>
                <a:effectLst/>
              </a:rPr>
              <a:t> favor </a:t>
            </a:r>
            <a:r>
              <a:rPr lang="en-US" b="0" i="0" u="none" strike="noStrike" dirty="0" err="1">
                <a:solidFill>
                  <a:schemeClr val="bg1">
                    <a:alpha val="80000"/>
                  </a:schemeClr>
                </a:solidFill>
                <a:effectLst/>
              </a:rPr>
              <a:t>considerá</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hacerte</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miembro</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este</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grupo</a:t>
            </a:r>
            <a:r>
              <a:rPr lang="en-US" b="0" i="0" u="none" strike="noStrike" dirty="0">
                <a:solidFill>
                  <a:schemeClr val="bg1">
                    <a:alpha val="80000"/>
                  </a:schemeClr>
                </a:solidFill>
                <a:effectLst/>
              </a:rPr>
              <a:t> social y </a:t>
            </a:r>
            <a:r>
              <a:rPr lang="en-US" b="0" i="0" u="none" strike="noStrike" dirty="0" err="1">
                <a:solidFill>
                  <a:schemeClr val="bg1">
                    <a:alpha val="80000"/>
                  </a:schemeClr>
                </a:solidFill>
                <a:effectLst/>
              </a:rPr>
              <a:t>ambientalmente</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progresista</a:t>
            </a:r>
            <a:r>
              <a:rPr lang="en-US" b="0" i="0" u="none" strike="noStrike" dirty="0">
                <a:solidFill>
                  <a:schemeClr val="bg1">
                    <a:alpha val="80000"/>
                  </a:schemeClr>
                </a:solidFill>
                <a:effectLst/>
              </a:rPr>
              <a:t>. Al </a:t>
            </a:r>
            <a:r>
              <a:rPr lang="en-US" b="0" i="0" u="none" strike="noStrike" dirty="0" err="1">
                <a:solidFill>
                  <a:schemeClr val="bg1">
                    <a:alpha val="80000"/>
                  </a:schemeClr>
                </a:solidFill>
                <a:effectLst/>
              </a:rPr>
              <a:t>contribuir</a:t>
            </a:r>
            <a:r>
              <a:rPr lang="en-US" b="0" i="0" u="none" strike="noStrike" dirty="0">
                <a:solidFill>
                  <a:schemeClr val="bg1">
                    <a:alpha val="80000"/>
                  </a:schemeClr>
                </a:solidFill>
                <a:effectLst/>
              </a:rPr>
              <a:t> con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1% </a:t>
            </a:r>
            <a:r>
              <a:rPr lang="en-US" b="0" i="0" u="none" strike="noStrike" dirty="0" err="1">
                <a:solidFill>
                  <a:schemeClr val="bg1">
                    <a:alpha val="80000"/>
                  </a:schemeClr>
                </a:solidFill>
                <a:effectLst/>
              </a:rPr>
              <a:t>anual</a:t>
            </a:r>
            <a:r>
              <a:rPr lang="en-US" b="0" i="0" u="none" strike="noStrike" dirty="0">
                <a:solidFill>
                  <a:schemeClr val="bg1">
                    <a:alpha val="80000"/>
                  </a:schemeClr>
                </a:solidFill>
                <a:effectLst/>
              </a:rPr>
              <a:t> de las </a:t>
            </a:r>
            <a:r>
              <a:rPr lang="en-US" b="0" i="0" u="none" strike="noStrike" dirty="0" err="1">
                <a:solidFill>
                  <a:schemeClr val="bg1">
                    <a:alpha val="80000"/>
                  </a:schemeClr>
                </a:solidFill>
                <a:effectLst/>
              </a:rPr>
              <a:t>ventas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totales</a:t>
            </a:r>
            <a:r>
              <a:rPr lang="en-US" b="0" i="0" u="none" strike="noStrike" dirty="0">
                <a:solidFill>
                  <a:schemeClr val="bg1">
                    <a:alpha val="80000"/>
                  </a:schemeClr>
                </a:solidFill>
                <a:effectLst/>
              </a:rPr>
              <a:t> a </a:t>
            </a:r>
            <a:r>
              <a:rPr lang="en-US" b="0" i="0" u="none" strike="noStrike" dirty="0" err="1">
                <a:solidFill>
                  <a:schemeClr val="bg1">
                    <a:alpha val="80000"/>
                  </a:schemeClr>
                </a:solidFill>
                <a:effectLst/>
              </a:rPr>
              <a:t>grupos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ambientales</a:t>
            </a:r>
            <a:r>
              <a:rPr lang="en-US" b="0" i="0" u="none" strike="noStrike" dirty="0">
                <a:solidFill>
                  <a:schemeClr val="bg1">
                    <a:alpha val="80000"/>
                  </a:schemeClr>
                </a:solidFill>
                <a:effectLst/>
              </a:rPr>
              <a:t> de base,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miembros</a:t>
            </a:r>
            <a:r>
              <a:rPr lang="en-US" b="0" i="0" u="none" strike="noStrike" dirty="0">
                <a:solidFill>
                  <a:schemeClr val="bg1">
                    <a:alpha val="80000"/>
                  </a:schemeClr>
                </a:solidFill>
                <a:effectLst/>
              </a:rPr>
              <a:t> de 1% para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Planeta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permiten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cambios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reales</a:t>
            </a:r>
            <a:r>
              <a:rPr lang="en-US" b="0" i="0" u="none" strike="noStrike" dirty="0">
                <a:solidFill>
                  <a:schemeClr val="bg1">
                    <a:alpha val="80000"/>
                  </a:schemeClr>
                </a:solidFill>
                <a:effectLst/>
              </a:rPr>
              <a:t>. Y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miembros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tienen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beneficios</a:t>
            </a:r>
            <a:r>
              <a:rPr lang="en-US" b="0" i="0" u="none" strike="noStrike" dirty="0">
                <a:solidFill>
                  <a:schemeClr val="bg1">
                    <a:alpha val="80000"/>
                  </a:schemeClr>
                </a:solidFill>
                <a:effectLst/>
              </a:rPr>
              <a:t>: La </a:t>
            </a:r>
            <a:r>
              <a:rPr lang="en-US" b="0" i="0" u="none" strike="noStrike" dirty="0" err="1">
                <a:solidFill>
                  <a:schemeClr val="bg1">
                    <a:alpha val="80000"/>
                  </a:schemeClr>
                </a:solidFill>
                <a:effectLst/>
              </a:rPr>
              <a:t>satisfacción</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pavimentar</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camino</a:t>
            </a:r>
            <a:r>
              <a:rPr lang="en-US" b="0" i="0" u="none" strike="noStrike" dirty="0">
                <a:solidFill>
                  <a:schemeClr val="bg1">
                    <a:alpha val="80000"/>
                  </a:schemeClr>
                </a:solidFill>
                <a:effectLst/>
              </a:rPr>
              <a:t> para </a:t>
            </a:r>
            <a:r>
              <a:rPr lang="en-US" b="0" i="0" u="none" strike="noStrike" dirty="0" err="1">
                <a:solidFill>
                  <a:schemeClr val="bg1">
                    <a:alpha val="80000"/>
                  </a:schemeClr>
                </a:solidFill>
                <a:effectLst/>
              </a:rPr>
              <a:t>una</a:t>
            </a:r>
            <a:r>
              <a:rPr lang="en-US" b="0" i="0" u="none" strike="noStrike" dirty="0">
                <a:solidFill>
                  <a:schemeClr val="bg1">
                    <a:alpha val="80000"/>
                  </a:schemeClr>
                </a:solidFill>
                <a:effectLst/>
              </a:rPr>
              <a:t> mayor </a:t>
            </a:r>
            <a:r>
              <a:rPr lang="en-US" b="0" i="0" u="none" strike="noStrike" dirty="0" err="1">
                <a:solidFill>
                  <a:schemeClr val="bg1">
                    <a:alpha val="80000"/>
                  </a:schemeClr>
                </a:solidFill>
                <a:effectLst/>
              </a:rPr>
              <a:t>responsabilidad</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corporativa</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en</a:t>
            </a:r>
            <a:r>
              <a:rPr lang="en-US" b="0" i="0" u="none" strike="noStrike" dirty="0">
                <a:solidFill>
                  <a:schemeClr val="bg1">
                    <a:alpha val="80000"/>
                  </a:schemeClr>
                </a:solidFill>
                <a:effectLst/>
              </a:rPr>
              <a:t> la </a:t>
            </a:r>
            <a:r>
              <a:rPr lang="en-US" b="0" i="0" u="none" strike="noStrike" dirty="0" err="1">
                <a:solidFill>
                  <a:schemeClr val="bg1">
                    <a:alpha val="80000"/>
                  </a:schemeClr>
                </a:solidFill>
                <a:effectLst/>
              </a:rPr>
              <a:t>comunidad</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negocios</a:t>
            </a:r>
            <a:r>
              <a:rPr lang="en-US" b="0" i="0" u="none" strike="noStrike" dirty="0">
                <a:solidFill>
                  <a:schemeClr val="bg1">
                    <a:alpha val="80000"/>
                  </a:schemeClr>
                </a:solidFill>
                <a:effectLst/>
              </a:rPr>
              <a:t> y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reconocimiento</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apoyo</a:t>
            </a:r>
            <a:r>
              <a:rPr lang="en-US" b="0" i="0" u="none" strike="noStrike" dirty="0">
                <a:solidFill>
                  <a:schemeClr val="bg1">
                    <a:alpha val="80000"/>
                  </a:schemeClr>
                </a:solidFill>
                <a:effectLst/>
              </a:rPr>
              <a:t> y la </a:t>
            </a:r>
            <a:r>
              <a:rPr lang="en-US" b="0" i="0" u="none" strike="noStrike" dirty="0" err="1">
                <a:solidFill>
                  <a:schemeClr val="bg1">
                    <a:alpha val="80000"/>
                  </a:schemeClr>
                </a:solidFill>
                <a:effectLst/>
              </a:rPr>
              <a:t>fidelidad</a:t>
            </a:r>
            <a:r>
              <a:rPr lang="en-US" b="0" i="0" u="none" strike="noStrike" dirty="0">
                <a:solidFill>
                  <a:schemeClr val="bg1">
                    <a:alpha val="80000"/>
                  </a:schemeClr>
                </a:solidFill>
                <a:effectLst/>
              </a:rPr>
              <a:t> de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consumidores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conscientes</a:t>
            </a:r>
            <a:r>
              <a:rPr lang="en-US" b="0" i="0" u="none" strike="noStrike" dirty="0">
                <a:solidFill>
                  <a:schemeClr val="bg1">
                    <a:alpha val="80000"/>
                  </a:schemeClr>
                </a:solidFill>
                <a:effectLst/>
              </a:rPr>
              <a:t>, que </a:t>
            </a:r>
            <a:r>
              <a:rPr lang="en-US" b="0" i="0" u="none" strike="noStrike" dirty="0" err="1">
                <a:solidFill>
                  <a:schemeClr val="bg1">
                    <a:alpha val="80000"/>
                  </a:schemeClr>
                </a:solidFill>
                <a:effectLst/>
              </a:rPr>
              <a:t>valoran</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los</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compromisos</a:t>
            </a:r>
            <a:r>
              <a:rPr lang="en-US" b="0" i="0" u="none" strike="noStrike" dirty="0">
                <a:solidFill>
                  <a:schemeClr val="bg1">
                    <a:alpha val="80000"/>
                  </a:schemeClr>
                </a:solidFill>
                <a:effectLst/>
              </a:rPr>
              <a:t> serios con </a:t>
            </a:r>
            <a:r>
              <a:rPr lang="en-US" b="0" i="0" u="none" strike="noStrike" dirty="0" err="1">
                <a:solidFill>
                  <a:schemeClr val="bg1">
                    <a:alpha val="80000"/>
                  </a:schemeClr>
                </a:solidFill>
                <a:effectLst/>
              </a:rPr>
              <a:t>el</a:t>
            </a:r>
            <a:r>
              <a:rPr lang="en-US" b="0" i="0" u="none" strike="noStrike" dirty="0">
                <a:solidFill>
                  <a:schemeClr val="bg1">
                    <a:alpha val="80000"/>
                  </a:schemeClr>
                </a:solidFill>
                <a:effectLst/>
              </a:rPr>
              <a:t> </a:t>
            </a:r>
            <a:r>
              <a:rPr lang="en-US" b="0" i="0" u="none" strike="noStrike" dirty="0" err="1">
                <a:solidFill>
                  <a:schemeClr val="bg1">
                    <a:alpha val="80000"/>
                  </a:schemeClr>
                </a:solidFill>
                <a:effectLst/>
              </a:rPr>
              <a:t>medioambiente</a:t>
            </a:r>
            <a:r>
              <a:rPr lang="en-US" b="0" i="0" u="none" strike="noStrike" dirty="0">
                <a:solidFill>
                  <a:schemeClr val="bg1">
                    <a:alpha val="80000"/>
                  </a:schemeClr>
                </a:solidFill>
                <a:effectLst/>
              </a:rPr>
              <a:t>.</a:t>
            </a:r>
          </a:p>
        </p:txBody>
      </p:sp>
      <p:sp>
        <p:nvSpPr>
          <p:cNvPr id="7" name="CuadroTexto 6">
            <a:extLst>
              <a:ext uri="{FF2B5EF4-FFF2-40B4-BE49-F238E27FC236}">
                <a16:creationId xmlns:a16="http://schemas.microsoft.com/office/drawing/2014/main" id="{FB977EA7-0EDA-5D48-F104-076248FB6E1D}"/>
              </a:ext>
            </a:extLst>
          </p:cNvPr>
          <p:cNvSpPr txBox="1"/>
          <p:nvPr/>
        </p:nvSpPr>
        <p:spPr>
          <a:xfrm>
            <a:off x="237067" y="298271"/>
            <a:ext cx="6096000" cy="1200329"/>
          </a:xfrm>
          <a:prstGeom prst="rect">
            <a:avLst/>
          </a:prstGeom>
          <a:noFill/>
        </p:spPr>
        <p:txBody>
          <a:bodyPr wrap="square">
            <a:spAutoFit/>
          </a:bodyPr>
          <a:lstStyle/>
          <a:p>
            <a:r>
              <a:rPr lang="es-AR" b="0" i="0" u="none" strike="noStrike" dirty="0">
                <a:solidFill>
                  <a:schemeClr val="accent6"/>
                </a:solidFill>
                <a:effectLst/>
                <a:latin typeface="Avenir Next LT Pro" panose="020B0504020202020204" pitchFamily="34" charset="77"/>
              </a:rPr>
              <a:t>El impuesto verde que Patagonia ha elegido pagar, 1% para el Planeta, entrega apoyo a grupos ambientales sin fines de lucro para defender nuestro aire, nuestra tierra y nuestra agua alrededor del mundo.</a:t>
            </a:r>
            <a:endParaRPr lang="es-AR" dirty="0">
              <a:solidFill>
                <a:schemeClr val="accent6"/>
              </a:solidFill>
            </a:endParaRPr>
          </a:p>
        </p:txBody>
      </p:sp>
    </p:spTree>
    <p:extLst>
      <p:ext uri="{BB962C8B-B14F-4D97-AF65-F5344CB8AC3E}">
        <p14:creationId xmlns:p14="http://schemas.microsoft.com/office/powerpoint/2010/main" val="378588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ACEBAF4-9536-E528-10B8-15EBDCD9AACA}"/>
              </a:ext>
            </a:extLst>
          </p:cNvPr>
          <p:cNvSpPr txBox="1"/>
          <p:nvPr/>
        </p:nvSpPr>
        <p:spPr>
          <a:xfrm>
            <a:off x="925688" y="4465724"/>
            <a:ext cx="6096000" cy="2585323"/>
          </a:xfrm>
          <a:prstGeom prst="rect">
            <a:avLst/>
          </a:prstGeom>
          <a:noFill/>
        </p:spPr>
        <p:txBody>
          <a:bodyPr wrap="square">
            <a:spAutoFit/>
          </a:bodyPr>
          <a:lstStyle/>
          <a:p>
            <a:endParaRPr lang="es-AR" dirty="0">
              <a:solidFill>
                <a:srgbClr val="FFFFFF"/>
              </a:solidFill>
              <a:latin typeface="founders_groteskmedium"/>
            </a:endParaRPr>
          </a:p>
          <a:p>
            <a:endParaRPr lang="es-AR" dirty="0">
              <a:solidFill>
                <a:srgbClr val="FFFFFF"/>
              </a:solidFill>
              <a:latin typeface="founders_groteskmedium"/>
            </a:endParaRPr>
          </a:p>
          <a:p>
            <a:endParaRPr lang="es-AR" dirty="0">
              <a:solidFill>
                <a:srgbClr val="FFFFFF"/>
              </a:solidFill>
              <a:latin typeface="founders_groteskmedium"/>
            </a:endParaRPr>
          </a:p>
          <a:p>
            <a:endParaRPr lang="es-AR" dirty="0">
              <a:solidFill>
                <a:srgbClr val="FFFFFF"/>
              </a:solidFill>
              <a:latin typeface="founders_groteskmedium"/>
            </a:endParaRPr>
          </a:p>
          <a:p>
            <a:endParaRPr lang="es-AR" dirty="0">
              <a:solidFill>
                <a:srgbClr val="FFFFFF"/>
              </a:solidFill>
              <a:latin typeface="founders_groteskmedium"/>
            </a:endParaRPr>
          </a:p>
          <a:p>
            <a:endParaRPr lang="es-AR" dirty="0">
              <a:solidFill>
                <a:srgbClr val="FFFFFF"/>
              </a:solidFill>
              <a:latin typeface="founders_groteskmedium"/>
            </a:endParaRPr>
          </a:p>
          <a:p>
            <a:r>
              <a:rPr lang="es-AR" dirty="0">
                <a:hlinkClick r:id="rId3"/>
              </a:rPr>
              <a:t>https://www.youtube.com/embed/Lak59JjSJqg?rel=0</a:t>
            </a:r>
            <a:endParaRPr lang="es-AR" dirty="0"/>
          </a:p>
          <a:p>
            <a:r>
              <a:rPr lang="es-AR" dirty="0">
                <a:solidFill>
                  <a:srgbClr val="FFFFFF"/>
                </a:solidFill>
                <a:latin typeface="founders_groteskmedium"/>
              </a:rPr>
              <a:t>https://</a:t>
            </a:r>
            <a:r>
              <a:rPr lang="es-AR" dirty="0" err="1">
                <a:solidFill>
                  <a:srgbClr val="FFFFFF"/>
                </a:solidFill>
                <a:latin typeface="founders_groteskmedium"/>
              </a:rPr>
              <a:t>patagonia-ar.com</a:t>
            </a:r>
            <a:r>
              <a:rPr lang="es-AR" dirty="0">
                <a:solidFill>
                  <a:srgbClr val="FFFFFF"/>
                </a:solidFill>
                <a:latin typeface="founders_groteskmedium"/>
              </a:rPr>
              <a:t>/</a:t>
            </a:r>
            <a:r>
              <a:rPr lang="es-AR" dirty="0" err="1">
                <a:solidFill>
                  <a:srgbClr val="FFFFFF"/>
                </a:solidFill>
                <a:latin typeface="founders_groteskmedium"/>
              </a:rPr>
              <a:t>pages</a:t>
            </a:r>
            <a:r>
              <a:rPr lang="es-AR" dirty="0">
                <a:solidFill>
                  <a:srgbClr val="FFFFFF"/>
                </a:solidFill>
                <a:latin typeface="founders_groteskmedium"/>
              </a:rPr>
              <a:t>/nuestros-documentales</a:t>
            </a:r>
          </a:p>
          <a:p>
            <a:endParaRPr lang="es-AR" dirty="0"/>
          </a:p>
        </p:txBody>
      </p:sp>
      <p:sp>
        <p:nvSpPr>
          <p:cNvPr id="7" name="CuadroTexto 6">
            <a:extLst>
              <a:ext uri="{FF2B5EF4-FFF2-40B4-BE49-F238E27FC236}">
                <a16:creationId xmlns:a16="http://schemas.microsoft.com/office/drawing/2014/main" id="{B7517F55-69ED-C775-06BA-73D6EE6A14D2}"/>
              </a:ext>
            </a:extLst>
          </p:cNvPr>
          <p:cNvSpPr txBox="1"/>
          <p:nvPr/>
        </p:nvSpPr>
        <p:spPr>
          <a:xfrm>
            <a:off x="180622" y="234244"/>
            <a:ext cx="9369778" cy="1754326"/>
          </a:xfrm>
          <a:prstGeom prst="rect">
            <a:avLst/>
          </a:prstGeom>
          <a:noFill/>
        </p:spPr>
        <p:txBody>
          <a:bodyPr wrap="square">
            <a:spAutoFit/>
          </a:bodyPr>
          <a:lstStyle/>
          <a:p>
            <a:pPr algn="ctr"/>
            <a:r>
              <a:rPr lang="es-AR" b="1" i="0" u="none" strike="noStrike" dirty="0">
                <a:solidFill>
                  <a:srgbClr val="212529"/>
                </a:solidFill>
                <a:effectLst/>
                <a:latin typeface="Avenir Next LT Pro Bold" panose="020B0503020202020204" pitchFamily="34" charset="0"/>
              </a:rPr>
              <a:t>¿Por qué reciclar?</a:t>
            </a:r>
          </a:p>
          <a:p>
            <a:pPr algn="ctr"/>
            <a:r>
              <a:rPr lang="es-AR" b="0" i="0" u="none" strike="noStrike" dirty="0">
                <a:solidFill>
                  <a:srgbClr val="000000"/>
                </a:solidFill>
                <a:effectLst/>
                <a:latin typeface="Avenir Next LT Pro" panose="020B0504020202020204" pitchFamily="34" charset="77"/>
              </a:rPr>
              <a:t>Es un video corto que analiza los desafíos globales actuales que enfrenta el sistema de reciclaje y por qué Patagonia está cambiando a materiales 100% renovables y reciclados. A través de entrevistas con diseñadores de materiales y ecologistas industriales, esta película nos hará cuestionar nuestros propios hábitos de consumo y analizar el impacto que tiene la industria de la confección en las personas y el planeta.</a:t>
            </a:r>
          </a:p>
        </p:txBody>
      </p:sp>
      <p:pic>
        <p:nvPicPr>
          <p:cNvPr id="10" name="Elementos multimedia en línea 9" descr="¿Por qué reciclado?">
            <a:hlinkClick r:id="" action="ppaction://media"/>
            <a:extLst>
              <a:ext uri="{FF2B5EF4-FFF2-40B4-BE49-F238E27FC236}">
                <a16:creationId xmlns:a16="http://schemas.microsoft.com/office/drawing/2014/main" id="{B8AA7A47-85E4-0C78-B97D-3A48D04323C1}"/>
              </a:ext>
            </a:extLst>
          </p:cNvPr>
          <p:cNvPicPr>
            <a:picLocks noRot="1" noChangeAspect="1"/>
          </p:cNvPicPr>
          <p:nvPr>
            <a:videoFile r:link="rId1"/>
          </p:nvPr>
        </p:nvPicPr>
        <p:blipFill>
          <a:blip r:embed="rId4"/>
          <a:stretch>
            <a:fillRect/>
          </a:stretch>
        </p:blipFill>
        <p:spPr>
          <a:xfrm>
            <a:off x="982133" y="2538904"/>
            <a:ext cx="6065461" cy="2900782"/>
          </a:xfrm>
          <a:prstGeom prst="rect">
            <a:avLst/>
          </a:prstGeom>
        </p:spPr>
      </p:pic>
    </p:spTree>
    <p:extLst>
      <p:ext uri="{BB962C8B-B14F-4D97-AF65-F5344CB8AC3E}">
        <p14:creationId xmlns:p14="http://schemas.microsoft.com/office/powerpoint/2010/main" val="3042412991"/>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E8D005A-9497-AB4E-8932-47549143086E}"/>
              </a:ext>
            </a:extLst>
          </p:cNvPr>
          <p:cNvSpPr>
            <a:spLocks noGrp="1" noChangeArrowheads="1"/>
          </p:cNvSpPr>
          <p:nvPr>
            <p:ph type="title" idx="4294967295"/>
          </p:nvPr>
        </p:nvSpPr>
        <p:spPr>
          <a:xfrm>
            <a:off x="6449317" y="1661160"/>
            <a:ext cx="4986028" cy="831299"/>
          </a:xfrm>
        </p:spPr>
        <p:txBody>
          <a:bodyPr vert="horz" lIns="91440" tIns="45720" rIns="91440" bIns="45720" rtlCol="0" anchor="ctr">
            <a:normAutofit/>
          </a:bodyPr>
          <a:lstStyle/>
          <a:p>
            <a:r>
              <a:rPr lang="en-US" altLang="es-AR" b="1" dirty="0"/>
              <a:t>Desarrollo </a:t>
            </a:r>
            <a:r>
              <a:rPr lang="en-US" altLang="es-AR" b="1" dirty="0" err="1"/>
              <a:t>Sostenible</a:t>
            </a:r>
            <a:endParaRPr lang="en-US" altLang="es-AR" b="1" dirty="0"/>
          </a:p>
        </p:txBody>
      </p:sp>
      <p:pic>
        <p:nvPicPr>
          <p:cNvPr id="16388" name="Picture 6">
            <a:extLst>
              <a:ext uri="{FF2B5EF4-FFF2-40B4-BE49-F238E27FC236}">
                <a16:creationId xmlns:a16="http://schemas.microsoft.com/office/drawing/2014/main" id="{0D5F5F63-A97A-1A4E-B5C1-98FBD1701A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41" r="8672" b="1"/>
          <a:stretch/>
        </p:blipFill>
        <p:spPr bwMode="auto">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a:extLst>
              <a:ext uri="{FF2B5EF4-FFF2-40B4-BE49-F238E27FC236}">
                <a16:creationId xmlns:a16="http://schemas.microsoft.com/office/drawing/2014/main" id="{D6645122-5776-EC44-ACE6-954230CDD3BB}"/>
              </a:ext>
            </a:extLst>
          </p:cNvPr>
          <p:cNvSpPr>
            <a:spLocks noGrp="1" noChangeArrowheads="1"/>
          </p:cNvSpPr>
          <p:nvPr>
            <p:ph type="body" idx="4294967295"/>
          </p:nvPr>
        </p:nvSpPr>
        <p:spPr>
          <a:xfrm>
            <a:off x="6437194" y="2447423"/>
            <a:ext cx="4986028" cy="1018572"/>
          </a:xfrm>
        </p:spPr>
        <p:txBody>
          <a:bodyPr vert="horz" lIns="91440" tIns="45720" rIns="91440" bIns="45720" rtlCol="0" anchor="t">
            <a:normAutofit lnSpcReduction="10000"/>
          </a:bodyPr>
          <a:lstStyle/>
          <a:p>
            <a:pPr marL="0" indent="0" algn="just">
              <a:buNone/>
            </a:pPr>
            <a:r>
              <a:rPr lang="en-US" altLang="es-ES" sz="1800" dirty="0"/>
              <a:t>“</a:t>
            </a:r>
            <a:r>
              <a:rPr lang="en-US" altLang="es-AR" sz="1800" dirty="0" err="1"/>
              <a:t>Aquel</a:t>
            </a:r>
            <a:r>
              <a:rPr lang="en-US" altLang="es-AR" sz="1800" dirty="0"/>
              <a:t> que </a:t>
            </a:r>
            <a:r>
              <a:rPr lang="en-US" altLang="es-AR" sz="1800" dirty="0" err="1"/>
              <a:t>satisface</a:t>
            </a:r>
            <a:r>
              <a:rPr lang="en-US" altLang="es-AR" sz="1800" dirty="0"/>
              <a:t> las </a:t>
            </a:r>
            <a:r>
              <a:rPr lang="en-US" altLang="es-AR" sz="1800" dirty="0" err="1"/>
              <a:t>necesidades</a:t>
            </a:r>
            <a:r>
              <a:rPr lang="en-US" altLang="es-AR" sz="1800" dirty="0"/>
              <a:t> de las </a:t>
            </a:r>
            <a:r>
              <a:rPr lang="en-US" altLang="es-AR" sz="1800" dirty="0" err="1"/>
              <a:t>generaciones</a:t>
            </a:r>
            <a:r>
              <a:rPr lang="en-US" altLang="es-AR" sz="1800" dirty="0"/>
              <a:t> </a:t>
            </a:r>
            <a:r>
              <a:rPr lang="en-US" altLang="es-AR" sz="1800" dirty="0" err="1"/>
              <a:t>presentes</a:t>
            </a:r>
            <a:r>
              <a:rPr lang="en-US" altLang="es-AR" sz="1800" dirty="0"/>
              <a:t> sin </a:t>
            </a:r>
            <a:r>
              <a:rPr lang="en-US" altLang="es-AR" sz="1800" dirty="0" err="1"/>
              <a:t>comprometer</a:t>
            </a:r>
            <a:r>
              <a:rPr lang="en-US" altLang="es-AR" sz="1800" dirty="0"/>
              <a:t> la </a:t>
            </a:r>
            <a:r>
              <a:rPr lang="en-US" altLang="es-AR" sz="1800" dirty="0" err="1"/>
              <a:t>capacidad</a:t>
            </a:r>
            <a:r>
              <a:rPr lang="en-US" altLang="es-AR" sz="1800" dirty="0"/>
              <a:t> de las </a:t>
            </a:r>
            <a:r>
              <a:rPr lang="en-US" altLang="es-AR" sz="1800" dirty="0" err="1"/>
              <a:t>generaciones</a:t>
            </a:r>
            <a:r>
              <a:rPr lang="en-US" altLang="es-AR" sz="1800" dirty="0"/>
              <a:t> </a:t>
            </a:r>
            <a:r>
              <a:rPr lang="en-US" altLang="es-AR" sz="1800" dirty="0" err="1"/>
              <a:t>futuras</a:t>
            </a:r>
            <a:r>
              <a:rPr lang="en-US" altLang="es-AR" sz="1800" dirty="0"/>
              <a:t> para </a:t>
            </a:r>
            <a:r>
              <a:rPr lang="en-US" altLang="es-AR" sz="1800" dirty="0" err="1"/>
              <a:t>satisfacer</a:t>
            </a:r>
            <a:r>
              <a:rPr lang="en-US" altLang="es-AR" sz="1800" dirty="0"/>
              <a:t> sus </a:t>
            </a:r>
            <a:r>
              <a:rPr lang="en-US" altLang="es-AR" sz="1800" dirty="0" err="1"/>
              <a:t>propias</a:t>
            </a:r>
            <a:r>
              <a:rPr lang="en-US" altLang="es-AR" sz="1800" dirty="0"/>
              <a:t> </a:t>
            </a:r>
            <a:r>
              <a:rPr lang="en-US" altLang="es-AR" sz="1800" dirty="0" err="1"/>
              <a:t>necesidades</a:t>
            </a:r>
            <a:r>
              <a:rPr lang="en-US" altLang="es-AR" sz="1800" dirty="0"/>
              <a:t>.</a:t>
            </a:r>
            <a:r>
              <a:rPr lang="en-US" altLang="es-ES" sz="1800" dirty="0"/>
              <a:t>”</a:t>
            </a:r>
            <a:r>
              <a:rPr lang="en-US" altLang="es-AR" sz="1800" dirty="0"/>
              <a:t> </a:t>
            </a:r>
          </a:p>
          <a:p>
            <a:pPr marL="0" indent="0" algn="just">
              <a:buNone/>
            </a:pPr>
            <a:endParaRPr lang="en-US" altLang="es-AR" sz="1800" dirty="0"/>
          </a:p>
          <a:p>
            <a:pPr marL="0" algn="just"/>
            <a:endParaRPr lang="en-US" altLang="es-AR" sz="1800" dirty="0"/>
          </a:p>
          <a:p>
            <a:pPr marL="0" algn="just"/>
            <a:endParaRPr lang="en-US" altLang="es-AR" sz="1800" dirty="0"/>
          </a:p>
          <a:p>
            <a:pPr marL="0" algn="just"/>
            <a:endParaRPr lang="en-US" altLang="es-AR" sz="1800" b="1" dirty="0"/>
          </a:p>
          <a:p>
            <a:pPr marL="0" algn="just"/>
            <a:endParaRPr lang="en-US" altLang="es-AR" sz="1800" b="1" dirty="0"/>
          </a:p>
        </p:txBody>
      </p:sp>
      <p:sp>
        <p:nvSpPr>
          <p:cNvPr id="2" name="Rectángulo 1">
            <a:extLst>
              <a:ext uri="{FF2B5EF4-FFF2-40B4-BE49-F238E27FC236}">
                <a16:creationId xmlns:a16="http://schemas.microsoft.com/office/drawing/2014/main" id="{BDEFA704-23A8-224F-B8AD-DF88AC3C0F39}"/>
              </a:ext>
            </a:extLst>
          </p:cNvPr>
          <p:cNvSpPr/>
          <p:nvPr/>
        </p:nvSpPr>
        <p:spPr>
          <a:xfrm>
            <a:off x="5276851" y="3536067"/>
            <a:ext cx="6606674" cy="3139321"/>
          </a:xfrm>
          <a:prstGeom prst="rect">
            <a:avLst/>
          </a:prstGeom>
        </p:spPr>
        <p:txBody>
          <a:bodyPr wrap="square">
            <a:spAutoFit/>
          </a:bodyPr>
          <a:lstStyle/>
          <a:p>
            <a:pPr marL="285750" indent="-285750">
              <a:buFont typeface="Wingdings" pitchFamily="2" charset="2"/>
              <a:buChar char="Ø"/>
            </a:pPr>
            <a:r>
              <a:rPr lang="es-AR" dirty="0"/>
              <a:t>Crisis climática: evidencia científica de contaminación.</a:t>
            </a:r>
          </a:p>
          <a:p>
            <a:pPr marL="285750" indent="-285750">
              <a:buFont typeface="Wingdings" pitchFamily="2" charset="2"/>
              <a:buChar char="Ø"/>
            </a:pPr>
            <a:endParaRPr lang="es-AR" dirty="0"/>
          </a:p>
          <a:p>
            <a:pPr marL="285750" indent="-285750">
              <a:buFont typeface="Wingdings" pitchFamily="2" charset="2"/>
              <a:buChar char="Ø"/>
            </a:pPr>
            <a:r>
              <a:rPr lang="es-AR" dirty="0"/>
              <a:t>Efectos sobre la salud humana. </a:t>
            </a:r>
          </a:p>
          <a:p>
            <a:pPr marL="285750" indent="-285750">
              <a:buFont typeface="Wingdings" pitchFamily="2" charset="2"/>
              <a:buChar char="Ø"/>
            </a:pPr>
            <a:endParaRPr lang="es-AR" dirty="0"/>
          </a:p>
          <a:p>
            <a:pPr marL="285750" indent="-285750">
              <a:buFont typeface="Wingdings" pitchFamily="2" charset="2"/>
              <a:buChar char="Ø"/>
            </a:pPr>
            <a:r>
              <a:rPr lang="es-AR" dirty="0"/>
              <a:t>Presiones: Accionistas, Prensa, Vecinos y comunidad, </a:t>
            </a:r>
            <a:r>
              <a:rPr lang="es-AR" dirty="0" err="1"/>
              <a:t>ONGs</a:t>
            </a:r>
            <a:r>
              <a:rPr lang="es-AR" dirty="0"/>
              <a:t>, Consumidor, Organismos de control, Bancos, Aseguradoras, Empleados, Sindicatos. </a:t>
            </a:r>
            <a:r>
              <a:rPr lang="es-AR" dirty="0">
                <a:solidFill>
                  <a:srgbClr val="FF0000"/>
                </a:solidFill>
              </a:rPr>
              <a:t>(S/Monitor Institucional de YPF: casi 6 de cada 10 personas manifiestan preocupación por su impacto ambiental)</a:t>
            </a:r>
            <a:endParaRPr lang="es-AR" dirty="0"/>
          </a:p>
          <a:p>
            <a:pPr marL="285750" indent="-285750">
              <a:buFont typeface="Wingdings" pitchFamily="2" charset="2"/>
              <a:buChar char="Ø"/>
            </a:pPr>
            <a:r>
              <a:rPr lang="es-AR" b="1" dirty="0"/>
              <a:t>Necesidad de cambio.</a:t>
            </a:r>
          </a:p>
          <a:p>
            <a:pPr marL="285750" indent="-285750">
              <a:buFont typeface="Wingdings" pitchFamily="2" charset="2"/>
              <a:buChar char="Ø"/>
            </a:pPr>
            <a:endParaRPr lang="es-AR" dirty="0"/>
          </a:p>
        </p:txBody>
      </p:sp>
    </p:spTree>
    <p:extLst>
      <p:ext uri="{BB962C8B-B14F-4D97-AF65-F5344CB8AC3E}">
        <p14:creationId xmlns:p14="http://schemas.microsoft.com/office/powerpoint/2010/main" val="275840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2 CuadroTexto">
            <a:extLst>
              <a:ext uri="{FF2B5EF4-FFF2-40B4-BE49-F238E27FC236}">
                <a16:creationId xmlns:a16="http://schemas.microsoft.com/office/drawing/2014/main" id="{F801560E-985C-A046-A12F-616B23B56E9B}"/>
              </a:ext>
            </a:extLst>
          </p:cNvPr>
          <p:cNvSpPr txBox="1">
            <a:spLocks noChangeArrowheads="1"/>
          </p:cNvSpPr>
          <p:nvPr/>
        </p:nvSpPr>
        <p:spPr bwMode="auto">
          <a:xfrm>
            <a:off x="481013" y="3752849"/>
            <a:ext cx="3290887" cy="2452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a:lnSpc>
                <a:spcPct val="90000"/>
              </a:lnSpc>
              <a:spcBef>
                <a:spcPct val="0"/>
              </a:spcBef>
              <a:spcAft>
                <a:spcPts val="600"/>
              </a:spcAft>
              <a:buNone/>
            </a:pPr>
            <a:r>
              <a:rPr lang="en-US" altLang="es-AR" sz="3600" b="1">
                <a:solidFill>
                  <a:schemeClr val="tx1"/>
                </a:solidFill>
                <a:latin typeface="+mj-lt"/>
                <a:ea typeface="+mj-ea"/>
                <a:cs typeface="+mj-cs"/>
              </a:rPr>
              <a:t>Evolución de los conceptos</a:t>
            </a:r>
          </a:p>
        </p:txBody>
      </p:sp>
      <p:pic>
        <p:nvPicPr>
          <p:cNvPr id="10" name="Imagen 9">
            <a:extLst>
              <a:ext uri="{FF2B5EF4-FFF2-40B4-BE49-F238E27FC236}">
                <a16:creationId xmlns:a16="http://schemas.microsoft.com/office/drawing/2014/main" id="{74F7D993-0FDE-1DF0-07C5-DF329C4470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5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0483" name="3 CuadroTexto">
            <a:extLst>
              <a:ext uri="{FF2B5EF4-FFF2-40B4-BE49-F238E27FC236}">
                <a16:creationId xmlns:a16="http://schemas.microsoft.com/office/drawing/2014/main" id="{DA401F7B-A7B1-DF46-B1DA-1AC6B20F04E0}"/>
              </a:ext>
            </a:extLst>
          </p:cNvPr>
          <p:cNvSpPr txBox="1">
            <a:spLocks noChangeArrowheads="1"/>
          </p:cNvSpPr>
          <p:nvPr/>
        </p:nvSpPr>
        <p:spPr bwMode="auto">
          <a:xfrm>
            <a:off x="3671532" y="3710613"/>
            <a:ext cx="7485413" cy="2452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571500" indent="-571500">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60´: </a:t>
            </a:r>
            <a:r>
              <a:rPr lang="en-US" altLang="es-AR" sz="1500" dirty="0" err="1">
                <a:solidFill>
                  <a:schemeClr val="tx1"/>
                </a:solidFill>
                <a:latin typeface="+mn-lt"/>
                <a:ea typeface="+mn-ea"/>
                <a:cs typeface="+mn-cs"/>
              </a:rPr>
              <a:t>Concientización</a:t>
            </a:r>
            <a:endParaRPr lang="en-US" altLang="es-AR" sz="15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70´: Control</a:t>
            </a: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80´: </a:t>
            </a:r>
            <a:r>
              <a:rPr lang="en-US" altLang="es-AR" sz="1500" dirty="0" err="1">
                <a:solidFill>
                  <a:schemeClr val="tx1"/>
                </a:solidFill>
                <a:latin typeface="+mn-lt"/>
                <a:ea typeface="+mn-ea"/>
                <a:cs typeface="+mn-cs"/>
              </a:rPr>
              <a:t>Planificación</a:t>
            </a:r>
            <a:endParaRPr lang="en-US" altLang="es-AR" sz="1500" dirty="0">
              <a:solidFill>
                <a:schemeClr val="tx1"/>
              </a:solidFill>
              <a:latin typeface="+mn-lt"/>
              <a:ea typeface="+mn-ea"/>
              <a:cs typeface="+mn-cs"/>
            </a:endParaRP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90´: </a:t>
            </a:r>
            <a:r>
              <a:rPr lang="en-US" altLang="es-AR" sz="1500" dirty="0" err="1">
                <a:solidFill>
                  <a:schemeClr val="tx1"/>
                </a:solidFill>
                <a:latin typeface="+mn-lt"/>
                <a:ea typeface="+mn-ea"/>
                <a:cs typeface="+mn-cs"/>
              </a:rPr>
              <a:t>Globalización</a:t>
            </a:r>
            <a:r>
              <a:rPr lang="en-US" altLang="es-AR" sz="1500" dirty="0">
                <a:solidFill>
                  <a:schemeClr val="tx1"/>
                </a:solidFill>
                <a:latin typeface="+mn-lt"/>
                <a:ea typeface="+mn-ea"/>
                <a:cs typeface="+mn-cs"/>
              </a:rPr>
              <a:t>. </a:t>
            </a:r>
            <a:r>
              <a:rPr lang="en-US" altLang="es-AR" sz="1500" dirty="0" err="1">
                <a:solidFill>
                  <a:schemeClr val="tx1"/>
                </a:solidFill>
                <a:latin typeface="+mn-lt"/>
                <a:ea typeface="+mn-ea"/>
                <a:cs typeface="+mn-cs"/>
              </a:rPr>
              <a:t>Sistematización</a:t>
            </a:r>
            <a:r>
              <a:rPr lang="en-US" altLang="es-AR" sz="1500" dirty="0">
                <a:solidFill>
                  <a:schemeClr val="tx1"/>
                </a:solidFill>
                <a:latin typeface="+mn-lt"/>
                <a:ea typeface="+mn-ea"/>
                <a:cs typeface="+mn-cs"/>
              </a:rPr>
              <a:t>, DS.</a:t>
            </a: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2000: RSE</a:t>
            </a: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2015: Agenda 2030 - ODS</a:t>
            </a: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2020: PANDEMIA</a:t>
            </a:r>
          </a:p>
          <a:p>
            <a:pPr indent="-228600">
              <a:lnSpc>
                <a:spcPct val="90000"/>
              </a:lnSpc>
              <a:spcBef>
                <a:spcPct val="0"/>
              </a:spcBef>
              <a:spcAft>
                <a:spcPts val="600"/>
              </a:spcAft>
              <a:buFont typeface="Arial" panose="020B0604020202020204" pitchFamily="34" charset="0"/>
              <a:buChar char="•"/>
            </a:pPr>
            <a:r>
              <a:rPr lang="en-US" altLang="es-AR" sz="1500" dirty="0">
                <a:solidFill>
                  <a:schemeClr val="tx1"/>
                </a:solidFill>
                <a:latin typeface="+mn-lt"/>
                <a:ea typeface="+mn-ea"/>
                <a:cs typeface="+mn-cs"/>
              </a:rPr>
              <a:t>Nueva </a:t>
            </a:r>
            <a:r>
              <a:rPr lang="en-US" altLang="es-AR" sz="1500" dirty="0" err="1">
                <a:solidFill>
                  <a:schemeClr val="tx1"/>
                </a:solidFill>
                <a:latin typeface="+mn-lt"/>
                <a:ea typeface="+mn-ea"/>
                <a:cs typeface="+mn-cs"/>
              </a:rPr>
              <a:t>normalidad</a:t>
            </a:r>
            <a:r>
              <a:rPr lang="en-US" altLang="es-AR" sz="1500" dirty="0">
                <a:solidFill>
                  <a:schemeClr val="tx1"/>
                </a:solidFill>
                <a:latin typeface="+mn-lt"/>
                <a:ea typeface="+mn-ea"/>
                <a:cs typeface="+mn-cs"/>
              </a:rPr>
              <a:t>?</a:t>
            </a:r>
          </a:p>
        </p:txBody>
      </p:sp>
      <p:sp>
        <p:nvSpPr>
          <p:cNvPr id="11" name="CuadroTexto 10">
            <a:extLst>
              <a:ext uri="{FF2B5EF4-FFF2-40B4-BE49-F238E27FC236}">
                <a16:creationId xmlns:a16="http://schemas.microsoft.com/office/drawing/2014/main" id="{EABB4120-DD18-1C50-DE7F-775256DF3CCB}"/>
              </a:ext>
            </a:extLst>
          </p:cNvPr>
          <p:cNvSpPr txBox="1"/>
          <p:nvPr/>
        </p:nvSpPr>
        <p:spPr>
          <a:xfrm>
            <a:off x="9857708" y="6657945"/>
            <a:ext cx="2334292" cy="200055"/>
          </a:xfrm>
          <a:prstGeom prst="rect">
            <a:avLst/>
          </a:prstGeom>
          <a:solidFill>
            <a:srgbClr val="000000"/>
          </a:solidFill>
        </p:spPr>
        <p:txBody>
          <a:bodyPr wrap="none" rtlCol="0">
            <a:spAutoFit/>
          </a:bodyPr>
          <a:lstStyle/>
          <a:p>
            <a:pPr algn="r">
              <a:spcAft>
                <a:spcPts val="600"/>
              </a:spcAft>
            </a:pPr>
            <a:r>
              <a:rPr lang="es-AR" sz="700">
                <a:solidFill>
                  <a:srgbClr val="FFFFFF"/>
                </a:solidFill>
                <a:hlinkClick r:id="rId3" tooltip="https://multiversodafisica.blogspot.com/2017/05/a-poluicao-do-meio-ambiente.html">
                  <a:extLst>
                    <a:ext uri="{A12FA001-AC4F-418D-AE19-62706E023703}">
                      <ahyp:hlinkClr xmlns:ahyp="http://schemas.microsoft.com/office/drawing/2018/hyperlinkcolor" val="tx"/>
                    </a:ext>
                  </a:extLst>
                </a:hlinkClick>
              </a:rPr>
              <a:t>Esta foto</a:t>
            </a:r>
            <a:r>
              <a:rPr lang="es-AR" sz="700">
                <a:solidFill>
                  <a:srgbClr val="FFFFFF"/>
                </a:solidFill>
              </a:rPr>
              <a:t> de Autor desconocido está bajo licencia </a:t>
            </a:r>
            <a:r>
              <a:rPr lang="es-A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s-AR" sz="700">
              <a:solidFill>
                <a:srgbClr val="FFFFFF"/>
              </a:solidFill>
            </a:endParaRPr>
          </a:p>
        </p:txBody>
      </p:sp>
    </p:spTree>
    <p:extLst>
      <p:ext uri="{BB962C8B-B14F-4D97-AF65-F5344CB8AC3E}">
        <p14:creationId xmlns:p14="http://schemas.microsoft.com/office/powerpoint/2010/main" val="315211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8A08622C-2037-D742-AA2D-5A8739F28F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70" y="1537229"/>
            <a:ext cx="5291666"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a:extLst>
              <a:ext uri="{FF2B5EF4-FFF2-40B4-BE49-F238E27FC236}">
                <a16:creationId xmlns:a16="http://schemas.microsoft.com/office/drawing/2014/main" id="{DA6708AF-D837-224A-8F20-A5D441103E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537229"/>
            <a:ext cx="5291667" cy="37835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69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BF10A2A1-C909-4A48-A0C8-994D24403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4017" y="643466"/>
            <a:ext cx="8603965" cy="55710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55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05CF609F-2BFD-9CE0-769A-4CB3699BE4FA}"/>
              </a:ext>
            </a:extLst>
          </p:cNvPr>
          <p:cNvSpPr>
            <a:spLocks noChangeArrowheads="1"/>
          </p:cNvSpPr>
          <p:nvPr/>
        </p:nvSpPr>
        <p:spPr bwMode="auto">
          <a:xfrm>
            <a:off x="640080" y="2872899"/>
            <a:ext cx="4243589" cy="33206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a:spcBef>
                <a:spcPct val="20000"/>
              </a:spcBef>
              <a:buChar char="•"/>
              <a:defRPr sz="2500">
                <a:solidFill>
                  <a:srgbClr val="000066"/>
                </a:solidFill>
                <a:latin typeface="Tahoma" panose="020B060403050404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rgbClr val="003399"/>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rgbClr val="003399"/>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rgbClr val="003399"/>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003399"/>
                </a:solidFill>
                <a:latin typeface="Arial" panose="020B0604020202020204" pitchFamily="34" charset="0"/>
                <a:ea typeface="Arial" panose="020B0604020202020204" pitchFamily="34" charset="0"/>
                <a:cs typeface="Arial" panose="020B0604020202020204" pitchFamily="34" charset="0"/>
              </a:defRPr>
            </a:lvl9pPr>
          </a:lstStyle>
          <a:p>
            <a:pPr indent="-228600" algn="just">
              <a:lnSpc>
                <a:spcPct val="90000"/>
              </a:lnSpc>
              <a:spcBef>
                <a:spcPct val="0"/>
              </a:spcBef>
              <a:spcAft>
                <a:spcPts val="600"/>
              </a:spcAft>
              <a:buFont typeface="Arial" panose="020B0604020202020204" pitchFamily="34" charset="0"/>
              <a:buChar char="•"/>
            </a:pPr>
            <a:r>
              <a:rPr lang="en-US" altLang="es-AR" sz="2200">
                <a:solidFill>
                  <a:schemeClr val="tx1"/>
                </a:solidFill>
                <a:latin typeface="+mn-lt"/>
                <a:ea typeface="+mn-ea"/>
                <a:cs typeface="+mn-cs"/>
              </a:rPr>
              <a:t>En</a:t>
            </a:r>
            <a:r>
              <a:rPr lang="en-US" altLang="es-AR" sz="2200" dirty="0">
                <a:solidFill>
                  <a:schemeClr val="tx1"/>
                </a:solidFill>
                <a:latin typeface="+mn-lt"/>
                <a:ea typeface="+mn-ea"/>
                <a:cs typeface="+mn-cs"/>
              </a:rPr>
              <a:t> un </a:t>
            </a:r>
            <a:r>
              <a:rPr lang="en-US" altLang="es-AR" sz="2200">
                <a:solidFill>
                  <a:schemeClr val="tx1"/>
                </a:solidFill>
                <a:latin typeface="+mn-lt"/>
                <a:ea typeface="+mn-ea"/>
                <a:cs typeface="+mn-cs"/>
              </a:rPr>
              <a:t>contexto</a:t>
            </a:r>
            <a:r>
              <a:rPr lang="en-US" altLang="es-AR" sz="2200" dirty="0">
                <a:solidFill>
                  <a:schemeClr val="tx1"/>
                </a:solidFill>
                <a:latin typeface="+mn-lt"/>
                <a:ea typeface="+mn-ea"/>
                <a:cs typeface="+mn-cs"/>
              </a:rPr>
              <a:t> de Desarrollo </a:t>
            </a:r>
            <a:r>
              <a:rPr lang="en-US" altLang="es-AR" sz="2200">
                <a:solidFill>
                  <a:schemeClr val="tx1"/>
                </a:solidFill>
                <a:latin typeface="+mn-lt"/>
                <a:ea typeface="+mn-ea"/>
                <a:cs typeface="+mn-cs"/>
              </a:rPr>
              <a:t>Sostenible</a:t>
            </a:r>
            <a:r>
              <a:rPr lang="en-US" altLang="es-AR" sz="2200" dirty="0">
                <a:solidFill>
                  <a:schemeClr val="tx1"/>
                </a:solidFill>
                <a:latin typeface="+mn-lt"/>
                <a:ea typeface="+mn-ea"/>
                <a:cs typeface="+mn-cs"/>
              </a:rPr>
              <a:t>, </a:t>
            </a:r>
            <a:r>
              <a:rPr lang="en-US" altLang="es-ES" sz="2200" dirty="0">
                <a:solidFill>
                  <a:schemeClr val="tx1"/>
                </a:solidFill>
                <a:latin typeface="+mn-lt"/>
                <a:ea typeface="+mn-ea"/>
                <a:cs typeface="+mn-cs"/>
              </a:rPr>
              <a:t>“</a:t>
            </a:r>
            <a:r>
              <a:rPr lang="en-US" altLang="ja-JP" sz="2200" dirty="0">
                <a:solidFill>
                  <a:schemeClr val="tx1"/>
                </a:solidFill>
                <a:latin typeface="+mn-lt"/>
                <a:ea typeface="+mn-ea"/>
                <a:cs typeface="+mn-cs"/>
              </a:rPr>
              <a:t>la </a:t>
            </a:r>
            <a:r>
              <a:rPr lang="en-US" altLang="ja-JP" sz="2200" b="1">
                <a:solidFill>
                  <a:schemeClr val="tx1"/>
                </a:solidFill>
                <a:latin typeface="+mn-lt"/>
                <a:ea typeface="+mn-ea"/>
                <a:cs typeface="+mn-cs"/>
              </a:rPr>
              <a:t>Responsabilidad</a:t>
            </a:r>
            <a:r>
              <a:rPr lang="en-US" altLang="ja-JP" sz="2200" b="1" dirty="0">
                <a:solidFill>
                  <a:schemeClr val="tx1"/>
                </a:solidFill>
                <a:latin typeface="+mn-lt"/>
                <a:ea typeface="+mn-ea"/>
                <a:cs typeface="+mn-cs"/>
              </a:rPr>
              <a:t> Social </a:t>
            </a:r>
            <a:r>
              <a:rPr lang="en-US" altLang="ja-JP" sz="2200" dirty="0">
                <a:solidFill>
                  <a:schemeClr val="tx1"/>
                </a:solidFill>
                <a:latin typeface="+mn-lt"/>
                <a:ea typeface="+mn-ea"/>
                <a:cs typeface="+mn-cs"/>
              </a:rPr>
              <a:t>NO </a:t>
            </a:r>
            <a:r>
              <a:rPr lang="en-US" altLang="ja-JP" sz="2200">
                <a:solidFill>
                  <a:schemeClr val="tx1"/>
                </a:solidFill>
                <a:latin typeface="+mn-lt"/>
                <a:ea typeface="+mn-ea"/>
                <a:cs typeface="+mn-cs"/>
              </a:rPr>
              <a:t>consiste</a:t>
            </a:r>
            <a:r>
              <a:rPr lang="en-US" altLang="ja-JP" sz="2200" dirty="0">
                <a:solidFill>
                  <a:schemeClr val="tx1"/>
                </a:solidFill>
                <a:latin typeface="+mn-lt"/>
                <a:ea typeface="+mn-ea"/>
                <a:cs typeface="+mn-cs"/>
              </a:rPr>
              <a:t> </a:t>
            </a:r>
            <a:r>
              <a:rPr lang="en-US" altLang="ja-JP" sz="2200">
                <a:solidFill>
                  <a:schemeClr val="tx1"/>
                </a:solidFill>
                <a:latin typeface="+mn-lt"/>
                <a:ea typeface="+mn-ea"/>
                <a:cs typeface="+mn-cs"/>
              </a:rPr>
              <a:t>en</a:t>
            </a:r>
            <a:r>
              <a:rPr lang="en-US" altLang="ja-JP" sz="2200" dirty="0">
                <a:solidFill>
                  <a:schemeClr val="tx1"/>
                </a:solidFill>
                <a:latin typeface="+mn-lt"/>
                <a:ea typeface="+mn-ea"/>
                <a:cs typeface="+mn-cs"/>
              </a:rPr>
              <a:t> lo que </a:t>
            </a:r>
            <a:r>
              <a:rPr lang="en-US" altLang="ja-JP" sz="2200">
                <a:solidFill>
                  <a:schemeClr val="tx1"/>
                </a:solidFill>
                <a:latin typeface="+mn-lt"/>
                <a:ea typeface="+mn-ea"/>
                <a:cs typeface="+mn-cs"/>
              </a:rPr>
              <a:t>hace</a:t>
            </a:r>
            <a:r>
              <a:rPr lang="en-US" altLang="ja-JP" sz="2200" dirty="0">
                <a:solidFill>
                  <a:schemeClr val="tx1"/>
                </a:solidFill>
                <a:latin typeface="+mn-lt"/>
                <a:ea typeface="+mn-ea"/>
                <a:cs typeface="+mn-cs"/>
              </a:rPr>
              <a:t> </a:t>
            </a:r>
            <a:r>
              <a:rPr lang="en-US" altLang="ja-JP" sz="2200">
                <a:solidFill>
                  <a:schemeClr val="tx1"/>
                </a:solidFill>
                <a:latin typeface="+mn-lt"/>
                <a:ea typeface="+mn-ea"/>
                <a:cs typeface="+mn-cs"/>
              </a:rPr>
              <a:t>una</a:t>
            </a:r>
            <a:r>
              <a:rPr lang="en-US" altLang="ja-JP" sz="2200" dirty="0">
                <a:solidFill>
                  <a:schemeClr val="tx1"/>
                </a:solidFill>
                <a:latin typeface="+mn-lt"/>
                <a:ea typeface="+mn-ea"/>
                <a:cs typeface="+mn-cs"/>
              </a:rPr>
              <a:t> </a:t>
            </a:r>
            <a:r>
              <a:rPr lang="en-US" altLang="ja-JP" sz="2200">
                <a:solidFill>
                  <a:schemeClr val="tx1"/>
                </a:solidFill>
                <a:latin typeface="+mn-lt"/>
                <a:ea typeface="+mn-ea"/>
                <a:cs typeface="+mn-cs"/>
              </a:rPr>
              <a:t>empresa</a:t>
            </a:r>
            <a:r>
              <a:rPr lang="en-US" altLang="ja-JP" sz="2200" dirty="0">
                <a:solidFill>
                  <a:schemeClr val="tx1"/>
                </a:solidFill>
                <a:latin typeface="+mn-lt"/>
                <a:ea typeface="+mn-ea"/>
                <a:cs typeface="+mn-cs"/>
              </a:rPr>
              <a:t> con </a:t>
            </a:r>
            <a:r>
              <a:rPr lang="en-US" altLang="ja-JP" sz="2200">
                <a:solidFill>
                  <a:schemeClr val="tx1"/>
                </a:solidFill>
                <a:latin typeface="+mn-lt"/>
                <a:ea typeface="+mn-ea"/>
                <a:cs typeface="+mn-cs"/>
              </a:rPr>
              <a:t>su</a:t>
            </a:r>
            <a:r>
              <a:rPr lang="en-US" altLang="ja-JP" sz="2200" dirty="0">
                <a:solidFill>
                  <a:schemeClr val="tx1"/>
                </a:solidFill>
                <a:latin typeface="+mn-lt"/>
                <a:ea typeface="+mn-ea"/>
                <a:cs typeface="+mn-cs"/>
              </a:rPr>
              <a:t> dinero, SINO </a:t>
            </a:r>
            <a:r>
              <a:rPr lang="en-US" altLang="ja-JP" sz="2200">
                <a:solidFill>
                  <a:schemeClr val="tx1"/>
                </a:solidFill>
                <a:latin typeface="+mn-lt"/>
                <a:ea typeface="+mn-ea"/>
                <a:cs typeface="+mn-cs"/>
              </a:rPr>
              <a:t>en</a:t>
            </a:r>
            <a:r>
              <a:rPr lang="en-US" altLang="ja-JP" sz="2200" dirty="0">
                <a:solidFill>
                  <a:schemeClr val="tx1"/>
                </a:solidFill>
                <a:latin typeface="+mn-lt"/>
                <a:ea typeface="+mn-ea"/>
                <a:cs typeface="+mn-cs"/>
              </a:rPr>
              <a:t> </a:t>
            </a:r>
            <a:r>
              <a:rPr lang="en-US" altLang="ja-JP" sz="2200" b="1">
                <a:solidFill>
                  <a:schemeClr val="tx1"/>
                </a:solidFill>
                <a:latin typeface="+mn-lt"/>
                <a:ea typeface="+mn-ea"/>
                <a:cs typeface="+mn-cs"/>
              </a:rPr>
              <a:t>Cómo</a:t>
            </a:r>
            <a:r>
              <a:rPr lang="en-US" altLang="ja-JP" sz="2200" b="1" dirty="0">
                <a:solidFill>
                  <a:schemeClr val="tx1"/>
                </a:solidFill>
                <a:latin typeface="+mn-lt"/>
                <a:ea typeface="+mn-ea"/>
                <a:cs typeface="+mn-cs"/>
              </a:rPr>
              <a:t> lo Genera</a:t>
            </a:r>
            <a:r>
              <a:rPr lang="en-US" altLang="es-ES" sz="2200" dirty="0">
                <a:solidFill>
                  <a:schemeClr val="tx1"/>
                </a:solidFill>
                <a:latin typeface="+mn-lt"/>
                <a:ea typeface="+mn-ea"/>
                <a:cs typeface="+mn-cs"/>
              </a:rPr>
              <a:t>”</a:t>
            </a:r>
            <a:r>
              <a:rPr lang="en-US" altLang="ja-JP" sz="2200" dirty="0">
                <a:solidFill>
                  <a:schemeClr val="tx1"/>
                </a:solidFill>
                <a:latin typeface="+mn-lt"/>
                <a:ea typeface="+mn-ea"/>
                <a:cs typeface="+mn-cs"/>
              </a:rPr>
              <a:t>.</a:t>
            </a:r>
            <a:endParaRPr lang="en-US" altLang="es-AR" sz="2200" dirty="0">
              <a:solidFill>
                <a:schemeClr val="tx1"/>
              </a:solidFill>
              <a:latin typeface="+mn-lt"/>
              <a:ea typeface="+mn-ea"/>
              <a:cs typeface="+mn-cs"/>
            </a:endParaRPr>
          </a:p>
        </p:txBody>
      </p:sp>
      <p:pic>
        <p:nvPicPr>
          <p:cNvPr id="6" name="Picture 3">
            <a:extLst>
              <a:ext uri="{FF2B5EF4-FFF2-40B4-BE49-F238E27FC236}">
                <a16:creationId xmlns:a16="http://schemas.microsoft.com/office/drawing/2014/main" id="{18513518-A06C-7088-7B1A-D3791CD17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90" r="1" b="2228"/>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81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03">
            <a:extLst>
              <a:ext uri="{FF2B5EF4-FFF2-40B4-BE49-F238E27FC236}">
                <a16:creationId xmlns:a16="http://schemas.microsoft.com/office/drawing/2014/main" id="{B202BADD-736C-8B47-A2B6-1AA310DEE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689100"/>
            <a:ext cx="4098925"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6" descr="04">
            <a:extLst>
              <a:ext uri="{FF2B5EF4-FFF2-40B4-BE49-F238E27FC236}">
                <a16:creationId xmlns:a16="http://schemas.microsoft.com/office/drawing/2014/main" id="{63A92B9E-AD2C-4E42-9040-039B73760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0" y="1700213"/>
            <a:ext cx="3201988"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22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578" name="1 Título">
            <a:extLst>
              <a:ext uri="{FF2B5EF4-FFF2-40B4-BE49-F238E27FC236}">
                <a16:creationId xmlns:a16="http://schemas.microsoft.com/office/drawing/2014/main" id="{BA298481-884D-6B45-BFBA-F002F3FB3B82}"/>
              </a:ext>
            </a:extLst>
          </p:cNvPr>
          <p:cNvSpPr>
            <a:spLocks noGrp="1"/>
          </p:cNvSpPr>
          <p:nvPr>
            <p:ph type="title" idx="4294967295"/>
          </p:nvPr>
        </p:nvSpPr>
        <p:spPr>
          <a:xfrm>
            <a:off x="6634134" y="1396289"/>
            <a:ext cx="5006336" cy="1325563"/>
          </a:xfrm>
        </p:spPr>
        <p:txBody>
          <a:bodyPr vert="horz" lIns="91440" tIns="45720" rIns="91440" bIns="45720" rtlCol="0" anchor="ctr">
            <a:normAutofit/>
          </a:bodyPr>
          <a:lstStyle/>
          <a:p>
            <a:r>
              <a:rPr lang="en-US" altLang="es-AR" dirty="0"/>
              <a:t>¿Qué es la </a:t>
            </a:r>
            <a:r>
              <a:rPr lang="en-US" altLang="es-AR" b="1" dirty="0" err="1"/>
              <a:t>Ecología</a:t>
            </a:r>
            <a:r>
              <a:rPr lang="en-US" altLang="es-AR" dirty="0"/>
              <a:t>?</a:t>
            </a:r>
            <a:br>
              <a:rPr lang="en-US" altLang="es-AR" dirty="0"/>
            </a:br>
            <a:endParaRPr lang="en-US" altLang="es-AR" dirty="0"/>
          </a:p>
        </p:txBody>
      </p:sp>
      <p:sp>
        <p:nvSpPr>
          <p:cNvPr id="73" name="Freeform: Shape 7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0" name="Picture 5" descr="ecologia1">
            <a:extLst>
              <a:ext uri="{FF2B5EF4-FFF2-40B4-BE49-F238E27FC236}">
                <a16:creationId xmlns:a16="http://schemas.microsoft.com/office/drawing/2014/main" id="{3CDE50AC-4F48-8A42-AAD6-6221B66F5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4" r="2763" b="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2 Marcador de contenido">
            <a:extLst>
              <a:ext uri="{FF2B5EF4-FFF2-40B4-BE49-F238E27FC236}">
                <a16:creationId xmlns:a16="http://schemas.microsoft.com/office/drawing/2014/main" id="{0D1E243F-3FCB-4141-8187-B7802B39B4BB}"/>
              </a:ext>
            </a:extLst>
          </p:cNvPr>
          <p:cNvSpPr>
            <a:spLocks noGrp="1"/>
          </p:cNvSpPr>
          <p:nvPr>
            <p:ph idx="4294967295"/>
          </p:nvPr>
        </p:nvSpPr>
        <p:spPr>
          <a:xfrm>
            <a:off x="6638578" y="2871982"/>
            <a:ext cx="5004073" cy="3181684"/>
          </a:xfrm>
        </p:spPr>
        <p:txBody>
          <a:bodyPr vert="horz" lIns="91440" tIns="45720" rIns="91440" bIns="45720" rtlCol="0" anchor="t">
            <a:normAutofit/>
          </a:bodyPr>
          <a:lstStyle/>
          <a:p>
            <a:r>
              <a:rPr lang="en-US" altLang="es-AR" sz="1700" dirty="0"/>
              <a:t>La </a:t>
            </a:r>
            <a:r>
              <a:rPr lang="en-US" altLang="es-AR" sz="1700" dirty="0" err="1"/>
              <a:t>ecología</a:t>
            </a:r>
            <a:r>
              <a:rPr lang="en-US" altLang="es-AR" sz="1700" dirty="0"/>
              <a:t> es el </a:t>
            </a:r>
            <a:r>
              <a:rPr lang="en-US" altLang="es-AR" sz="1700" dirty="0" err="1"/>
              <a:t>estudio</a:t>
            </a:r>
            <a:r>
              <a:rPr lang="en-US" altLang="es-AR" sz="1700" dirty="0"/>
              <a:t> </a:t>
            </a:r>
            <a:r>
              <a:rPr lang="en-US" altLang="es-AR" sz="1700" dirty="0" err="1"/>
              <a:t>científico</a:t>
            </a:r>
            <a:r>
              <a:rPr lang="en-US" altLang="es-AR" sz="1700" dirty="0"/>
              <a:t> de las </a:t>
            </a:r>
            <a:r>
              <a:rPr lang="en-US" altLang="es-AR" sz="1700" dirty="0" err="1"/>
              <a:t>interacciones</a:t>
            </a:r>
            <a:r>
              <a:rPr lang="en-US" altLang="es-AR" sz="1700" dirty="0"/>
              <a:t> que </a:t>
            </a:r>
            <a:r>
              <a:rPr lang="en-US" altLang="es-AR" sz="1700" dirty="0" err="1"/>
              <a:t>determinan</a:t>
            </a:r>
            <a:r>
              <a:rPr lang="en-US" altLang="es-AR" sz="1700" dirty="0"/>
              <a:t> la </a:t>
            </a:r>
            <a:r>
              <a:rPr lang="en-US" altLang="es-AR" sz="1700" dirty="0" err="1"/>
              <a:t>distribución</a:t>
            </a:r>
            <a:r>
              <a:rPr lang="en-US" altLang="es-AR" sz="1700" dirty="0"/>
              <a:t> y la </a:t>
            </a:r>
            <a:r>
              <a:rPr lang="en-US" altLang="es-AR" sz="1700" dirty="0" err="1"/>
              <a:t>abundancia</a:t>
            </a:r>
            <a:r>
              <a:rPr lang="en-US" altLang="es-AR" sz="1700" dirty="0"/>
              <a:t> de los </a:t>
            </a:r>
            <a:r>
              <a:rPr lang="en-US" altLang="es-AR" sz="1700" dirty="0" err="1"/>
              <a:t>organismos</a:t>
            </a:r>
            <a:r>
              <a:rPr lang="en-US" altLang="es-AR" sz="1700" dirty="0"/>
              <a:t>.</a:t>
            </a:r>
            <a:br>
              <a:rPr lang="en-US" altLang="es-AR" sz="1700" dirty="0"/>
            </a:br>
            <a:r>
              <a:rPr lang="en-US" altLang="es-AR" sz="1700" dirty="0"/>
              <a:t>(Krebs, 1985)</a:t>
            </a:r>
          </a:p>
          <a:p>
            <a:endParaRPr lang="en-US" altLang="es-AR" sz="1700" dirty="0"/>
          </a:p>
          <a:p>
            <a:r>
              <a:rPr lang="en-US" altLang="es-AR" sz="1700" dirty="0"/>
              <a:t>Es una </a:t>
            </a:r>
            <a:r>
              <a:rPr lang="en-US" altLang="es-AR" sz="1700" dirty="0" err="1"/>
              <a:t>rama</a:t>
            </a:r>
            <a:r>
              <a:rPr lang="en-US" altLang="es-AR" sz="1700" dirty="0"/>
              <a:t> de la </a:t>
            </a:r>
            <a:r>
              <a:rPr lang="en-US" altLang="es-AR" sz="1700" dirty="0" err="1"/>
              <a:t>biología</a:t>
            </a:r>
            <a:r>
              <a:rPr lang="en-US" altLang="es-AR" sz="1700" dirty="0"/>
              <a:t> que </a:t>
            </a:r>
            <a:r>
              <a:rPr lang="en-US" altLang="es-AR" sz="1700" dirty="0" err="1"/>
              <a:t>estudia</a:t>
            </a:r>
            <a:r>
              <a:rPr lang="en-US" altLang="es-AR" sz="1700" dirty="0"/>
              <a:t> </a:t>
            </a:r>
            <a:r>
              <a:rPr lang="en-US" altLang="es-AR" sz="1700" dirty="0" err="1"/>
              <a:t>principalmente</a:t>
            </a:r>
            <a:r>
              <a:rPr lang="en-US" altLang="es-AR" sz="1700" dirty="0"/>
              <a:t> </a:t>
            </a:r>
            <a:r>
              <a:rPr lang="en-US" altLang="es-AR" sz="1700" b="1" dirty="0"/>
              <a:t>las </a:t>
            </a:r>
            <a:r>
              <a:rPr lang="en-US" altLang="es-AR" sz="1700" b="1" dirty="0" err="1"/>
              <a:t>poblaciones</a:t>
            </a:r>
            <a:r>
              <a:rPr lang="en-US" altLang="es-AR" sz="1700" b="1" dirty="0"/>
              <a:t>, las </a:t>
            </a:r>
            <a:r>
              <a:rPr lang="en-US" altLang="es-AR" sz="1700" b="1" dirty="0" err="1"/>
              <a:t>comunidades</a:t>
            </a:r>
            <a:r>
              <a:rPr lang="en-US" altLang="es-AR" sz="1700" b="1" dirty="0"/>
              <a:t> y los </a:t>
            </a:r>
            <a:r>
              <a:rPr lang="en-US" altLang="es-AR" sz="1700" b="1" dirty="0" err="1"/>
              <a:t>ecosistemas</a:t>
            </a:r>
            <a:r>
              <a:rPr lang="en-US" altLang="es-AR" sz="1700" b="1" dirty="0"/>
              <a:t>. </a:t>
            </a:r>
          </a:p>
          <a:p>
            <a:endParaRPr lang="en-US" altLang="es-AR" sz="1700" b="1" dirty="0"/>
          </a:p>
          <a:p>
            <a:r>
              <a:rPr lang="en-US" altLang="es-AR" sz="1700" dirty="0"/>
              <a:t>Le </a:t>
            </a:r>
            <a:r>
              <a:rPr lang="en-US" altLang="es-AR" sz="1700" dirty="0" err="1"/>
              <a:t>interesa</a:t>
            </a:r>
            <a:r>
              <a:rPr lang="en-US" altLang="es-AR" sz="1700" dirty="0"/>
              <a:t> saber </a:t>
            </a:r>
            <a:r>
              <a:rPr lang="en-US" altLang="es-AR" sz="1700" dirty="0" err="1"/>
              <a:t>dónde</a:t>
            </a:r>
            <a:r>
              <a:rPr lang="en-US" altLang="es-AR" sz="1700" dirty="0"/>
              <a:t>, </a:t>
            </a:r>
            <a:r>
              <a:rPr lang="en-US" altLang="es-AR" sz="1700" dirty="0" err="1"/>
              <a:t>en</a:t>
            </a:r>
            <a:r>
              <a:rPr lang="en-US" altLang="es-AR" sz="1700" dirty="0"/>
              <a:t> qué </a:t>
            </a:r>
            <a:r>
              <a:rPr lang="en-US" altLang="es-AR" sz="1700" dirty="0" err="1"/>
              <a:t>cantidad</a:t>
            </a:r>
            <a:r>
              <a:rPr lang="en-US" altLang="es-AR" sz="1700" dirty="0"/>
              <a:t> y por qué </a:t>
            </a:r>
            <a:r>
              <a:rPr lang="en-US" altLang="es-AR" sz="1700" dirty="0" err="1"/>
              <a:t>están</a:t>
            </a:r>
            <a:r>
              <a:rPr lang="en-US" altLang="es-AR" sz="1700" dirty="0"/>
              <a:t> </a:t>
            </a:r>
            <a:r>
              <a:rPr lang="en-US" altLang="es-AR" sz="1700" dirty="0" err="1"/>
              <a:t>presentes</a:t>
            </a:r>
            <a:r>
              <a:rPr lang="en-US" altLang="es-AR" sz="1700" dirty="0"/>
              <a:t> los </a:t>
            </a:r>
            <a:r>
              <a:rPr lang="en-US" altLang="es-AR" sz="1700" dirty="0" err="1"/>
              <a:t>organismos</a:t>
            </a:r>
            <a:r>
              <a:rPr lang="en-US" altLang="es-AR" sz="1700" dirty="0"/>
              <a:t>. </a:t>
            </a:r>
          </a:p>
        </p:txBody>
      </p:sp>
    </p:spTree>
    <p:extLst>
      <p:ext uri="{BB962C8B-B14F-4D97-AF65-F5344CB8AC3E}">
        <p14:creationId xmlns:p14="http://schemas.microsoft.com/office/powerpoint/2010/main" val="13416790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23C8A2D72565F4A8E429A57B28F3D23" ma:contentTypeVersion="8" ma:contentTypeDescription="Crear nuevo documento." ma:contentTypeScope="" ma:versionID="f5cd666a931c669283b8839757f1b610">
  <xsd:schema xmlns:xsd="http://www.w3.org/2001/XMLSchema" xmlns:xs="http://www.w3.org/2001/XMLSchema" xmlns:p="http://schemas.microsoft.com/office/2006/metadata/properties" xmlns:ns2="4a5d58e4-fa2e-4a50-98c9-c9e78b8dc8e6" xmlns:ns3="f8cc7645-749b-4509-8ba9-71b282c6b465" targetNamespace="http://schemas.microsoft.com/office/2006/metadata/properties" ma:root="true" ma:fieldsID="59ca2feff6efa53427041ddf445745b4" ns2:_="" ns3:_="">
    <xsd:import namespace="4a5d58e4-fa2e-4a50-98c9-c9e78b8dc8e6"/>
    <xsd:import namespace="f8cc7645-749b-4509-8ba9-71b282c6b4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d58e4-fa2e-4a50-98c9-c9e78b8dc8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cc7645-749b-4509-8ba9-71b282c6b465"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246617-6905-4216-B096-FCA90FD9A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d58e4-fa2e-4a50-98c9-c9e78b8dc8e6"/>
    <ds:schemaRef ds:uri="f8cc7645-749b-4509-8ba9-71b282c6b4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8CD88F-2781-4DEC-9C76-0E2C2C10DF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1385</TotalTime>
  <Words>1905</Words>
  <Application>Microsoft Office PowerPoint</Application>
  <PresentationFormat>Widescreen</PresentationFormat>
  <Paragraphs>137</Paragraphs>
  <Slides>28</Slides>
  <Notes>5</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Tema de Office</vt:lpstr>
      <vt:lpstr>                                                                       Clase 5:  Principales Desafíos Ambientales  Sol Klas, 16 de mayo 2023                                                          </vt:lpstr>
      <vt:lpstr>¿Por qué el tema “Ambiental” dentro del CDP? </vt:lpstr>
      <vt:lpstr>Desarrollo Sostenible</vt:lpstr>
      <vt:lpstr>PowerPoint Presentation</vt:lpstr>
      <vt:lpstr>PowerPoint Presentation</vt:lpstr>
      <vt:lpstr>PowerPoint Presentation</vt:lpstr>
      <vt:lpstr>PowerPoint Presentation</vt:lpstr>
      <vt:lpstr>PowerPoint Presentation</vt:lpstr>
      <vt:lpstr>¿Qué es la Ecología? </vt:lpstr>
      <vt:lpstr>¿Y entonces Medio Ambiente?</vt:lpstr>
      <vt:lpstr>Pero, ¡¿qué tiene que ver la tecnología?!</vt:lpstr>
      <vt:lpstr>¿Biodiversidad o diversidad biológica?</vt:lpstr>
      <vt:lpstr>Diversidad Biológica Argentina, nuestro patrimonio natural:  las regiones ecológicas o eco regiones </vt:lpstr>
      <vt:lpstr>Mapa de las 18 Eco regiones del país.</vt:lpstr>
      <vt:lpstr>Los términos siguen…  ahora los Recursos Naturales</vt:lpstr>
      <vt:lpstr>SERVICIOS ECOSISTEMICOS</vt:lpstr>
      <vt:lpstr>¿Por qué Conservar y Usar Racionalmente bienes y servicos ambientales? </vt:lpstr>
      <vt:lpstr>PowerPoint Presentation</vt:lpstr>
      <vt:lpstr>PowerPoint Presentation</vt:lpstr>
      <vt:lpstr>PowerPoint Presentation</vt:lpstr>
      <vt:lpstr>PowerPoint Presentation</vt:lpstr>
      <vt:lpstr>PowerPoint Presentation</vt:lpstr>
      <vt:lpstr>Huella Ecológica</vt:lpstr>
      <vt:lpstr>Principales Problemas Ambientales Globales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Clase 5:  Principales Desafíos Ambientales  Sol Klas, 19 de mayo 2020                                                          </dc:title>
  <dc:creator>sol klas</dc:creator>
  <cp:lastModifiedBy>sol klas</cp:lastModifiedBy>
  <cp:revision>24</cp:revision>
  <dcterms:created xsi:type="dcterms:W3CDTF">2020-05-19T03:11:47Z</dcterms:created>
  <dcterms:modified xsi:type="dcterms:W3CDTF">2023-05-24T12:23:39Z</dcterms:modified>
</cp:coreProperties>
</file>